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 id="2147483712" r:id="rId2"/>
    <p:sldMasterId id="2147483726" r:id="rId3"/>
    <p:sldMasterId id="2147483763" r:id="rId4"/>
    <p:sldMasterId id="2147483775" r:id="rId5"/>
  </p:sldMasterIdLst>
  <p:notesMasterIdLst>
    <p:notesMasterId r:id="rId49"/>
  </p:notesMasterIdLst>
  <p:handoutMasterIdLst>
    <p:handoutMasterId r:id="rId50"/>
  </p:handoutMasterIdLst>
  <p:sldIdLst>
    <p:sldId id="398" r:id="rId6"/>
    <p:sldId id="406" r:id="rId7"/>
    <p:sldId id="407" r:id="rId8"/>
    <p:sldId id="397" r:id="rId9"/>
    <p:sldId id="645" r:id="rId10"/>
    <p:sldId id="654" r:id="rId11"/>
    <p:sldId id="399" r:id="rId12"/>
    <p:sldId id="648" r:id="rId13"/>
    <p:sldId id="656" r:id="rId14"/>
    <p:sldId id="657" r:id="rId15"/>
    <p:sldId id="658" r:id="rId16"/>
    <p:sldId id="663" r:id="rId17"/>
    <p:sldId id="664" r:id="rId18"/>
    <p:sldId id="665" r:id="rId19"/>
    <p:sldId id="650" r:id="rId20"/>
    <p:sldId id="313" r:id="rId21"/>
    <p:sldId id="652" r:id="rId22"/>
    <p:sldId id="644" r:id="rId23"/>
    <p:sldId id="659" r:id="rId24"/>
    <p:sldId id="660" r:id="rId25"/>
    <p:sldId id="646" r:id="rId26"/>
    <p:sldId id="315" r:id="rId27"/>
    <p:sldId id="324" r:id="rId28"/>
    <p:sldId id="528" r:id="rId29"/>
    <p:sldId id="605" r:id="rId30"/>
    <p:sldId id="604" r:id="rId31"/>
    <p:sldId id="631" r:id="rId32"/>
    <p:sldId id="634" r:id="rId33"/>
    <p:sldId id="661" r:id="rId34"/>
    <p:sldId id="662" r:id="rId35"/>
    <p:sldId id="651" r:id="rId36"/>
    <p:sldId id="618" r:id="rId37"/>
    <p:sldId id="573" r:id="rId38"/>
    <p:sldId id="611" r:id="rId39"/>
    <p:sldId id="612" r:id="rId40"/>
    <p:sldId id="616" r:id="rId41"/>
    <p:sldId id="617" r:id="rId42"/>
    <p:sldId id="619" r:id="rId43"/>
    <p:sldId id="576" r:id="rId44"/>
    <p:sldId id="522" r:id="rId45"/>
    <p:sldId id="602" r:id="rId46"/>
    <p:sldId id="603" r:id="rId47"/>
    <p:sldId id="609" r:id="rId48"/>
  </p:sldIdLst>
  <p:sldSz cx="9144000" cy="6858000" type="screen4x3"/>
  <p:notesSz cx="6858000" cy="9144000"/>
  <p:embeddedFontLst>
    <p:embeddedFont>
      <p:font typeface="Calibri" panose="020F0502020204030204" pitchFamily="34" charset="0"/>
      <p:regular r:id="rId51"/>
      <p:bold r:id="rId52"/>
      <p:italic r:id="rId53"/>
      <p:boldItalic r:id="rId54"/>
    </p:embeddedFont>
    <p:embeddedFont>
      <p:font typeface="Calibri Light" panose="020F0302020204030204" pitchFamily="34" charset="0"/>
      <p:regular r:id="rId55"/>
      <p:italic r:id="rId56"/>
    </p:embeddedFont>
    <p:embeddedFont>
      <p:font typeface="Consolas" panose="020B0609020204030204" pitchFamily="49" charset="0"/>
      <p:regular r:id="rId57"/>
      <p:bold r:id="rId58"/>
      <p:italic r:id="rId59"/>
      <p:boldItalic r:id="rId60"/>
    </p:embeddedFont>
    <p:embeddedFont>
      <p:font typeface="Mangal" panose="02040503050203030202" pitchFamily="18" charset="0"/>
      <p:regular r:id="rId61"/>
      <p:bold r:id="rId62"/>
    </p:embeddedFont>
    <p:embeddedFont>
      <p:font typeface="MS PGothic" panose="020B0600070205080204" pitchFamily="34" charset="-128"/>
      <p:regular r:id="rId63"/>
    </p:embeddedFont>
    <p:embeddedFont>
      <p:font typeface="Segoe UI" panose="020B0502040204020203" pitchFamily="34" charset="0"/>
      <p:regular r:id="rId64"/>
      <p:bold r:id="rId65"/>
      <p:italic r:id="rId66"/>
      <p:boldItalic r:id="rId67"/>
    </p:embeddedFont>
    <p:embeddedFont>
      <p:font typeface="Segoe UI Bold" panose="020B0802040204020203" pitchFamily="34" charset="0"/>
      <p:bold r:id="rId68"/>
    </p:embeddedFont>
    <p:embeddedFont>
      <p:font typeface="Segoe UI Light" panose="020B0502040204020203" pitchFamily="34" charset="0"/>
      <p:regular r:id="rId69"/>
      <p:italic r:id="rId70"/>
    </p:embeddedFont>
    <p:embeddedFont>
      <p:font typeface="Segoe UI Semibold" panose="020B0702040204020203" pitchFamily="34" charset="0"/>
      <p:bold r:id="rId71"/>
      <p:boldItalic r:id="rId72"/>
    </p:embeddedFont>
    <p:embeddedFont>
      <p:font typeface="Segoe UI Semilight" panose="020B0402040204020203" pitchFamily="34" charset="0"/>
      <p:regular r:id="rId73"/>
      <p:italic r:id="rId74"/>
    </p:embeddedFont>
    <p:embeddedFont>
      <p:font typeface="Segoe UI Symbol" panose="020B0502040204020203" pitchFamily="34" charset="0"/>
      <p:regular r:id="rId75"/>
    </p:embeddedFont>
    <p:embeddedFont>
      <p:font typeface="Verdana" panose="020B0604030504040204" pitchFamily="34" charset="0"/>
      <p:regular r:id="rId76"/>
      <p:bold r:id="rId77"/>
      <p:italic r:id="rId78"/>
      <p:boldItalic r:id="rId79"/>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6D02174B-784A-434E-834A-4FC2579EC5AD}">
          <p14:sldIdLst>
            <p14:sldId id="398"/>
            <p14:sldId id="406"/>
            <p14:sldId id="407"/>
            <p14:sldId id="397"/>
          </p14:sldIdLst>
        </p14:section>
        <p14:section name="Design for Operations" id="{7ADBFB43-791A-4477-940E-E9E90BB66866}">
          <p14:sldIdLst>
            <p14:sldId id="645"/>
            <p14:sldId id="654"/>
          </p14:sldIdLst>
        </p14:section>
        <p14:section name="Design an application monitoring and alerting strategy" id="{EE7F45B0-A6AD-411D-A512-DBBFEC401377}">
          <p14:sldIdLst>
            <p14:sldId id="399"/>
            <p14:sldId id="648"/>
            <p14:sldId id="656"/>
            <p14:sldId id="657"/>
            <p14:sldId id="658"/>
            <p14:sldId id="663"/>
            <p14:sldId id="664"/>
            <p14:sldId id="665"/>
            <p14:sldId id="650"/>
          </p14:sldIdLst>
        </p14:section>
        <p14:section name="Design a platform monitoring and alerting strategy" id="{C6B6578B-F5CF-418D-991A-F24A0340D180}">
          <p14:sldIdLst>
            <p14:sldId id="313"/>
            <p14:sldId id="652"/>
            <p14:sldId id="644"/>
            <p14:sldId id="659"/>
            <p14:sldId id="660"/>
            <p14:sldId id="646"/>
          </p14:sldIdLst>
        </p14:section>
        <p14:section name="Design an operations automation strategy" id="{B92904DA-AD65-48A7-82FB-BA4D438E899A}">
          <p14:sldIdLst>
            <p14:sldId id="315"/>
            <p14:sldId id="324"/>
            <p14:sldId id="528"/>
            <p14:sldId id="605"/>
            <p14:sldId id="604"/>
            <p14:sldId id="631"/>
            <p14:sldId id="634"/>
            <p14:sldId id="661"/>
            <p14:sldId id="662"/>
          </p14:sldIdLst>
        </p14:section>
        <p14:section name="Appendix" id="{FC632342-E921-4C61-9126-F4CE44EEB68E}">
          <p14:sldIdLst>
            <p14:sldId id="651"/>
            <p14:sldId id="618"/>
            <p14:sldId id="573"/>
            <p14:sldId id="611"/>
            <p14:sldId id="612"/>
            <p14:sldId id="616"/>
            <p14:sldId id="617"/>
            <p14:sldId id="619"/>
            <p14:sldId id="576"/>
            <p14:sldId id="522"/>
            <p14:sldId id="602"/>
            <p14:sldId id="603"/>
            <p14:sldId id="6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0070C0"/>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6D5D17-6002-4F11-BC4D-851E3A315959}" v="39" dt="2018-06-14T11:52:35.811"/>
    <p1510:client id="{EA5655FA-CD00-4D61-AD86-E5F824D5DAB2}" v="1" dt="2018-06-14T11:56:53.5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22" autoAdjust="0"/>
    <p:restoredTop sz="93899" autoAdjust="0"/>
  </p:normalViewPr>
  <p:slideViewPr>
    <p:cSldViewPr snapToGrid="0">
      <p:cViewPr varScale="1">
        <p:scale>
          <a:sx n="152" d="100"/>
          <a:sy n="152" d="100"/>
        </p:scale>
        <p:origin x="1962" y="150"/>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2" d="100"/>
          <a:sy n="62" d="100"/>
        </p:scale>
        <p:origin x="2198"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13.fntdata"/><Relationship Id="rId68" Type="http://schemas.openxmlformats.org/officeDocument/2006/relationships/font" Target="fonts/font18.fntdata"/><Relationship Id="rId84" Type="http://schemas.microsoft.com/office/2015/10/relationships/revisionInfo" Target="revisionInfo.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font" Target="fonts/font3.fntdata"/><Relationship Id="rId58" Type="http://schemas.openxmlformats.org/officeDocument/2006/relationships/font" Target="fonts/font8.fntdata"/><Relationship Id="rId74" Type="http://schemas.openxmlformats.org/officeDocument/2006/relationships/font" Target="fonts/font24.fntdata"/><Relationship Id="rId79" Type="http://schemas.openxmlformats.org/officeDocument/2006/relationships/font" Target="fonts/font29.fntdata"/><Relationship Id="rId5" Type="http://schemas.openxmlformats.org/officeDocument/2006/relationships/slideMaster" Target="slideMasters/slideMaster5.xml"/><Relationship Id="rId61" Type="http://schemas.openxmlformats.org/officeDocument/2006/relationships/font" Target="fonts/font11.fntdata"/><Relationship Id="rId82"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font" Target="fonts/font27.fntdata"/><Relationship Id="rId8" Type="http://schemas.openxmlformats.org/officeDocument/2006/relationships/slide" Target="slides/slide3.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font" Target="fonts/font28.fntdata"/><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handoutMaster" Target="handoutMasters/handoutMaster1.xml"/><Relationship Id="rId55" Type="http://schemas.openxmlformats.org/officeDocument/2006/relationships/font" Target="fonts/font5.fntdata"/><Relationship Id="rId76" Type="http://schemas.openxmlformats.org/officeDocument/2006/relationships/font" Target="fonts/font26.fntdata"/><Relationship Id="rId7" Type="http://schemas.openxmlformats.org/officeDocument/2006/relationships/slide" Target="slides/slide2.xml"/><Relationship Id="rId71" Type="http://schemas.openxmlformats.org/officeDocument/2006/relationships/font" Target="fonts/font21.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1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6/14/2018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6/14/2018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azure.microsoft.com/documentation/services/log-analytics" TargetMode="External"/><Relationship Id="rId7" Type="http://schemas.openxmlformats.org/officeDocument/2006/relationships/hyperlink" Target="https://docs.microsoft.com/en-us/azure/log-analytics/log-analytics-data-collector-api"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docs.microsoft.com/en-us/azure/log-analytics/log-analytics-azure-storage" TargetMode="External"/><Relationship Id="rId5" Type="http://schemas.openxmlformats.org/officeDocument/2006/relationships/hyperlink" Target="https://docs.microsoft.com/en-us/azure/log-analytics/log-analytics-linux-agents" TargetMode="External"/><Relationship Id="rId4" Type="http://schemas.openxmlformats.org/officeDocument/2006/relationships/hyperlink" Target="https://docs.microsoft.com/en-us/azure/log-analytics/log-analytics-windows-agents"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19E9337-0361-41F3-9C17-1F4FFD1214BA}" type="slidenum">
              <a:rPr lang="en-US" b="0" smtClean="0">
                <a:latin typeface="+mn-lt"/>
              </a:rPr>
              <a:t>1</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Introduction to Microsoft Azure</a:t>
            </a:r>
          </a:p>
        </p:txBody>
      </p:sp>
    </p:spTree>
    <p:extLst>
      <p:ext uri="{BB962C8B-B14F-4D97-AF65-F5344CB8AC3E}">
        <p14:creationId xmlns:p14="http://schemas.microsoft.com/office/powerpoint/2010/main" val="196252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Get the granular, up-to-date monitoring data you need—all in one place</a:t>
            </a:r>
          </a:p>
          <a:p>
            <a:pPr algn="l">
              <a:buFont typeface="Arial" panose="020B0604020202020204" pitchFamily="34" charset="0"/>
              <a:buChar char="•"/>
            </a:pPr>
            <a:r>
              <a:rPr lang="en-US" b="0" i="0" dirty="0">
                <a:solidFill>
                  <a:srgbClr val="FFFFFF"/>
                </a:solidFill>
                <a:effectLst/>
                <a:latin typeface="Segoe UI" panose="020B0502040204020203" pitchFamily="34" charset="0"/>
              </a:rPr>
              <a:t>Monitor your Azure resources with detailed logs</a:t>
            </a:r>
          </a:p>
          <a:p>
            <a:pPr algn="l">
              <a:buFont typeface="Arial" panose="020B0604020202020204" pitchFamily="34" charset="0"/>
              <a:buChar char="•"/>
            </a:pPr>
            <a:r>
              <a:rPr lang="en-US" b="0" i="0" dirty="0">
                <a:solidFill>
                  <a:srgbClr val="FFFFFF"/>
                </a:solidFill>
                <a:effectLst/>
                <a:latin typeface="Segoe UI" panose="020B0502040204020203" pitchFamily="34" charset="0"/>
              </a:rPr>
              <a:t>Set up alerts and take proactive, automated actions</a:t>
            </a:r>
          </a:p>
          <a:p>
            <a:pPr algn="l">
              <a:buFont typeface="Arial" panose="020B0604020202020204" pitchFamily="34" charset="0"/>
              <a:buChar char="•"/>
            </a:pPr>
            <a:r>
              <a:rPr lang="en-US" b="0" i="0" dirty="0">
                <a:solidFill>
                  <a:srgbClr val="FFFFFF"/>
                </a:solidFill>
                <a:effectLst/>
                <a:latin typeface="Segoe UI" panose="020B0502040204020203" pitchFamily="34" charset="0"/>
              </a:rPr>
              <a:t>Use flexible configuration and data consumption options</a:t>
            </a:r>
          </a:p>
          <a:p>
            <a:pPr algn="l">
              <a:buFont typeface="Arial" panose="020B0604020202020204" pitchFamily="34" charset="0"/>
              <a:buChar char="•"/>
            </a:pPr>
            <a:r>
              <a:rPr lang="en-US" b="0" i="0" dirty="0">
                <a:solidFill>
                  <a:srgbClr val="FFFFFF"/>
                </a:solidFill>
                <a:effectLst/>
                <a:latin typeface="Segoe UI" panose="020B0502040204020203" pitchFamily="34" charset="0"/>
              </a:rPr>
              <a:t>Integrate with analytics and notification tools familiar to you</a:t>
            </a:r>
          </a:p>
          <a:p>
            <a:pPr algn="l"/>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the Azure service that operates as a consolidated pipeline for all monitoring data from Azure services. It gives you access to performance metrics and events that describe the operation of the Azure infrastructure and any Azure services you are using. Azure Monitor is a monitoring data pipeline for your Azure environment, and offers that data directly into Log Analytics as well as 3rd party tools where you can gain insight into that data and combine it with data from on premises or other cloud resources.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8181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Get actionable insights through application performance management and instant analytics</a:t>
            </a:r>
          </a:p>
          <a:p>
            <a:r>
              <a:rPr lang="en-US" dirty="0"/>
              <a:t>Detect and diagnose exceptions and application performance issues</a:t>
            </a:r>
          </a:p>
          <a:p>
            <a:r>
              <a:rPr lang="en-US" dirty="0"/>
              <a:t>Monitor Azure websites, including those hosted in containers, plus websites on-premises and with other cloud providers</a:t>
            </a:r>
          </a:p>
          <a:p>
            <a:r>
              <a:rPr lang="en-US" dirty="0"/>
              <a:t>Seamlessly integrate with your DevOps pipeline using Visual Studio Team Services, GitHub, and our webhooks</a:t>
            </a:r>
          </a:p>
          <a:p>
            <a:r>
              <a:rPr lang="en-US" dirty="0"/>
              <a:t>Get started from within Visual Studio, or monitor existing apps without redeploying</a:t>
            </a:r>
          </a:p>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11</a:t>
            </a:fld>
            <a:endParaRPr lang="en-US" dirty="0"/>
          </a:p>
        </p:txBody>
      </p:sp>
    </p:spTree>
    <p:extLst>
      <p:ext uri="{BB962C8B-B14F-4D97-AF65-F5344CB8AC3E}">
        <p14:creationId xmlns:p14="http://schemas.microsoft.com/office/powerpoint/2010/main" val="1830846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6/14/2018 7:56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15</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78954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16</a:t>
            </a:fld>
            <a:endParaRPr lang="en-US" dirty="0"/>
          </a:p>
        </p:txBody>
      </p:sp>
    </p:spTree>
    <p:extLst>
      <p:ext uri="{BB962C8B-B14F-4D97-AF65-F5344CB8AC3E}">
        <p14:creationId xmlns:p14="http://schemas.microsoft.com/office/powerpoint/2010/main" val="1902671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Talk through the investments of what MSFT/Azure sees as important for enterprise cloud management platform</a:t>
            </a:r>
          </a:p>
          <a:p>
            <a:pPr lvl="0"/>
            <a:r>
              <a:rPr lang="en-US" dirty="0"/>
              <a:t>The combination together is powerful. Truly integrated capabilities SaaS management and security.</a:t>
            </a:r>
          </a:p>
          <a:p>
            <a:pPr lvl="0"/>
            <a:r>
              <a:rPr lang="en-US" dirty="0"/>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r>
              <a:rPr lang="en-US" b="1" dirty="0"/>
              <a:t>Native Security and Management in Azure</a:t>
            </a:r>
            <a:endParaRPr lang="en-US" dirty="0"/>
          </a:p>
          <a:p>
            <a:pPr lvl="1"/>
            <a:r>
              <a:rPr lang="en-US" dirty="0"/>
              <a:t>Enterprise grade capabilities natively from the cloud provider Azure</a:t>
            </a:r>
          </a:p>
          <a:p>
            <a:pPr lvl="1"/>
            <a:r>
              <a:rPr lang="en-US" dirty="0"/>
              <a:t>Integrated and interconnected across data and experiences</a:t>
            </a:r>
          </a:p>
          <a:p>
            <a:pPr lvl="1"/>
            <a:r>
              <a:rPr lang="en-US" dirty="0"/>
              <a:t>Management capabilities included with the flexibility to increase or choose 3</a:t>
            </a:r>
            <a:r>
              <a:rPr lang="en-US" baseline="30000" dirty="0"/>
              <a:t>rd</a:t>
            </a:r>
            <a:r>
              <a:rPr lang="en-US" dirty="0"/>
              <a:t> party</a:t>
            </a:r>
          </a:p>
          <a:p>
            <a:pPr lvl="0"/>
            <a:endParaRPr lang="en-US" dirty="0"/>
          </a:p>
          <a:p>
            <a:pPr lvl="0"/>
            <a:r>
              <a:rPr lang="en-US" dirty="0"/>
              <a:t>Can make the point that for those familiar with OMS these were the foundation for what we now have natively within Azure.</a:t>
            </a:r>
          </a:p>
          <a:p>
            <a:endParaRPr lang="en-US" dirty="0"/>
          </a:p>
          <a:p>
            <a:r>
              <a:rPr lang="en-US" dirty="0"/>
              <a:t>5 main areas:</a:t>
            </a:r>
          </a:p>
          <a:p>
            <a:pPr marL="232943" indent="-232943">
              <a:buAutoNum type="arabicPeriod"/>
            </a:pPr>
            <a:r>
              <a:rPr lang="en-US" b="1" dirty="0"/>
              <a:t>Secure: </a:t>
            </a:r>
            <a:r>
              <a:rPr lang="en-US" dirty="0"/>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dirty="0"/>
              <a:t>Protect: </a:t>
            </a:r>
            <a:r>
              <a:rPr lang="en-US" dirty="0"/>
              <a:t>Your VMs and applications in the cloud need to be backed up and protected in the event of data loss. With disaster recovery from on-</a:t>
            </a:r>
            <a:r>
              <a:rPr lang="en-US" dirty="0" err="1"/>
              <a:t>prem</a:t>
            </a:r>
            <a:r>
              <a:rPr lang="en-US" dirty="0"/>
              <a:t> to the cloud, or from one cloud to another, you can avoid downtime and keep your applications up and running.</a:t>
            </a:r>
          </a:p>
          <a:p>
            <a:pPr marL="232943" indent="-232943">
              <a:buAutoNum type="arabicPeriod"/>
            </a:pPr>
            <a:r>
              <a:rPr lang="en-US" b="1" dirty="0"/>
              <a:t>Monitor: </a:t>
            </a:r>
            <a:r>
              <a:rPr lang="en-US" dirty="0"/>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dirty="0"/>
              <a:t>Configure: </a:t>
            </a:r>
            <a:r>
              <a:rPr lang="en-US" dirty="0"/>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dirty="0"/>
              <a:t>Govern: </a:t>
            </a:r>
            <a:r>
              <a:rPr lang="en-US" b="0" dirty="0"/>
              <a:t>Many customers need a way to look across cloud resources to assess and enforce enterprise-wide standards and policy compliance for security and management. In addition, they need to manage and monitor costs for the cloud. We recently acquired </a:t>
            </a:r>
            <a:r>
              <a:rPr lang="en-US" b="0" dirty="0" err="1"/>
              <a:t>Cloudyn</a:t>
            </a:r>
            <a:r>
              <a:rPr lang="en-US" b="0" dirty="0"/>
              <a:t>, a multi-cloud cost management solution to help our customers with this challenge. </a:t>
            </a: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300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https://docs.microsoft.com/en-us/azure/security-center/security-center-intro</a:t>
            </a:r>
          </a:p>
          <a:p>
            <a:r>
              <a:rPr lang="en-US" sz="1200" b="1" i="0" u="none" strike="noStrike" kern="1200" dirty="0">
                <a:solidFill>
                  <a:schemeClr val="tx1"/>
                </a:solidFill>
                <a:effectLst/>
                <a:latin typeface="+mn-lt"/>
                <a:ea typeface="+mn-ea"/>
                <a:cs typeface="+mn-cs"/>
              </a:rPr>
              <a:t>Centralized policy management</a:t>
            </a:r>
            <a:r>
              <a:rPr lang="en-US" sz="1200" b="0" i="0" u="none" strike="noStrike"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u="none" strike="noStrike" kern="1200" dirty="0">
                <a:solidFill>
                  <a:schemeClr val="tx1"/>
                </a:solidFill>
                <a:effectLst/>
                <a:latin typeface="+mn-lt"/>
                <a:ea typeface="+mn-ea"/>
                <a:cs typeface="+mn-cs"/>
              </a:rPr>
              <a:t>Continuous security assessment</a:t>
            </a:r>
            <a:r>
              <a:rPr lang="en-US" sz="1200" b="0" i="0" u="none" strike="noStrike" kern="1200" dirty="0">
                <a:solidFill>
                  <a:schemeClr val="tx1"/>
                </a:solidFill>
                <a:effectLst/>
                <a:latin typeface="+mn-lt"/>
                <a:ea typeface="+mn-ea"/>
                <a:cs typeface="+mn-cs"/>
              </a:rPr>
              <a:t> – Monitor the security of machines, networks, storage and data services, and applications to discover potential security issues.</a:t>
            </a:r>
          </a:p>
          <a:p>
            <a:r>
              <a:rPr lang="en-US" sz="1200" b="1" i="0" u="none" strike="noStrike" kern="1200" dirty="0">
                <a:solidFill>
                  <a:schemeClr val="tx1"/>
                </a:solidFill>
                <a:effectLst/>
                <a:latin typeface="+mn-lt"/>
                <a:ea typeface="+mn-ea"/>
                <a:cs typeface="+mn-cs"/>
              </a:rPr>
              <a:t>Actionable recommendations</a:t>
            </a:r>
            <a:r>
              <a:rPr lang="en-US" sz="1200" b="0" i="0" u="none" strike="noStrike"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u="none" strike="noStrike" kern="1200" dirty="0">
                <a:solidFill>
                  <a:schemeClr val="tx1"/>
                </a:solidFill>
                <a:effectLst/>
                <a:latin typeface="+mn-lt"/>
                <a:ea typeface="+mn-ea"/>
                <a:cs typeface="+mn-cs"/>
              </a:rPr>
              <a:t>Advanced cloud defenses</a:t>
            </a:r>
            <a:r>
              <a:rPr lang="en-US" sz="1200" b="0" i="0" u="none" strike="noStrike" kern="1200" dirty="0">
                <a:solidFill>
                  <a:schemeClr val="tx1"/>
                </a:solidFill>
                <a:effectLst/>
                <a:latin typeface="+mn-lt"/>
                <a:ea typeface="+mn-ea"/>
                <a:cs typeface="+mn-cs"/>
              </a:rPr>
              <a:t> – Reduce threats with just in time access to management ports and whitelisting to control applications running on your VMs.</a:t>
            </a:r>
          </a:p>
          <a:p>
            <a:r>
              <a:rPr lang="en-US" sz="1200" b="1" i="0" u="none" strike="noStrike" kern="1200" dirty="0">
                <a:solidFill>
                  <a:schemeClr val="tx1"/>
                </a:solidFill>
                <a:effectLst/>
                <a:latin typeface="+mn-lt"/>
                <a:ea typeface="+mn-ea"/>
                <a:cs typeface="+mn-cs"/>
              </a:rPr>
              <a:t>Prioritized alerts and incidents</a:t>
            </a:r>
            <a:r>
              <a:rPr lang="en-US" sz="1200" b="0" i="0" u="none" strike="noStrike" kern="1200" dirty="0">
                <a:solidFill>
                  <a:schemeClr val="tx1"/>
                </a:solidFill>
                <a:effectLst/>
                <a:latin typeface="+mn-lt"/>
                <a:ea typeface="+mn-ea"/>
                <a:cs typeface="+mn-cs"/>
              </a:rPr>
              <a:t> - Focus on the most critical threats first with prioritized security alerts and incidents.</a:t>
            </a:r>
          </a:p>
          <a:p>
            <a:r>
              <a:rPr lang="en-US" sz="1200" b="1" i="0" u="none" strike="noStrike" kern="1200" dirty="0">
                <a:solidFill>
                  <a:schemeClr val="tx1"/>
                </a:solidFill>
                <a:effectLst/>
                <a:latin typeface="+mn-lt"/>
                <a:ea typeface="+mn-ea"/>
                <a:cs typeface="+mn-cs"/>
              </a:rPr>
              <a:t>Integrated security solutions</a:t>
            </a:r>
            <a:r>
              <a:rPr lang="en-US" sz="1200" b="0" i="0" u="none" strike="noStrike" kern="1200" dirty="0">
                <a:solidFill>
                  <a:schemeClr val="tx1"/>
                </a:solidFill>
                <a:effectLst/>
                <a:latin typeface="+mn-lt"/>
                <a:ea typeface="+mn-ea"/>
                <a:cs typeface="+mn-cs"/>
              </a:rPr>
              <a:t> - Collect, search, and analyze security data from a variety of sources, including connected partner solutions.</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18</a:t>
            </a:fld>
            <a:endParaRPr lang="en-US"/>
          </a:p>
        </p:txBody>
      </p:sp>
    </p:spTree>
    <p:extLst>
      <p:ext uri="{BB962C8B-B14F-4D97-AF65-F5344CB8AC3E}">
        <p14:creationId xmlns:p14="http://schemas.microsoft.com/office/powerpoint/2010/main" val="3601522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Your personalized recommendation guide to Azure best practices</a:t>
            </a:r>
          </a:p>
          <a:p>
            <a:pPr algn="l">
              <a:buFont typeface="Arial" panose="020B0604020202020204" pitchFamily="34" charset="0"/>
              <a:buChar char="•"/>
            </a:pPr>
            <a:r>
              <a:rPr lang="en-US" b="0" i="0" dirty="0">
                <a:solidFill>
                  <a:srgbClr val="FFFFFF"/>
                </a:solidFill>
                <a:effectLst/>
                <a:latin typeface="Segoe UI" panose="020B0502040204020203" pitchFamily="34" charset="0"/>
              </a:rPr>
              <a:t>Optimize your Azure resources for high availability, security, performance, and cost</a:t>
            </a:r>
          </a:p>
          <a:p>
            <a:pPr algn="l">
              <a:buFont typeface="Arial" panose="020B0604020202020204" pitchFamily="34" charset="0"/>
              <a:buChar char="•"/>
            </a:pPr>
            <a:r>
              <a:rPr lang="en-US" b="0" i="0" dirty="0">
                <a:solidFill>
                  <a:srgbClr val="FFFFFF"/>
                </a:solidFill>
                <a:effectLst/>
                <a:latin typeface="Segoe UI" panose="020B0502040204020203" pitchFamily="34" charset="0"/>
              </a:rPr>
              <a:t>Implement personalized recommendations with ease</a:t>
            </a:r>
          </a:p>
          <a:p>
            <a:pPr algn="l">
              <a:buFont typeface="Arial" panose="020B0604020202020204" pitchFamily="34" charset="0"/>
              <a:buChar char="•"/>
            </a:pPr>
            <a:r>
              <a:rPr lang="en-US" b="0" i="0" dirty="0">
                <a:solidFill>
                  <a:srgbClr val="FFFFFF"/>
                </a:solidFill>
                <a:effectLst/>
                <a:latin typeface="Segoe UI" panose="020B0502040204020203" pitchFamily="34" charset="0"/>
              </a:rPr>
              <a:t>Access best practice optimizations at no additional cost</a:t>
            </a:r>
          </a:p>
          <a:p>
            <a:pPr algn="l">
              <a:buFont typeface="Arial" panose="020B0604020202020204" pitchFamily="34" charset="0"/>
              <a:buChar char="•"/>
            </a:pPr>
            <a:endParaRPr lang="en-US" b="0" i="0" dirty="0">
              <a:solidFill>
                <a:srgbClr val="FFFFFF"/>
              </a:solidFill>
              <a:effectLst/>
              <a:latin typeface="Segoe UI" panose="020B0502040204020203" pitchFamily="34" charset="0"/>
            </a:endParaRPr>
          </a:p>
          <a:p>
            <a:r>
              <a:rPr lang="en-US" sz="1200" b="0" i="0" kern="1200" dirty="0">
                <a:solidFill>
                  <a:schemeClr val="tx1"/>
                </a:solidFill>
                <a:effectLst/>
                <a:latin typeface="+mn-lt"/>
                <a:ea typeface="+mn-ea"/>
                <a:cs typeface="+mn-cs"/>
              </a:rPr>
              <a:t>Advisor is a personalized cloud consultant that helps you follow best practices to optimize your Azure deployments. It analyzes your resource configuration and usage telemetry and then recommends solutions that can help you improve the cost effectiveness, performance, high availability, and security of your Azure resources.</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Advisor, you can:</a:t>
            </a:r>
          </a:p>
          <a:p>
            <a:r>
              <a:rPr lang="en-US" sz="1200" b="0" i="0" kern="1200" dirty="0">
                <a:solidFill>
                  <a:schemeClr val="tx1"/>
                </a:solidFill>
                <a:effectLst/>
                <a:latin typeface="+mn-lt"/>
                <a:ea typeface="+mn-ea"/>
                <a:cs typeface="+mn-cs"/>
              </a:rPr>
              <a:t>Get proactive, actionable, and personalized best practices recommendations.</a:t>
            </a:r>
          </a:p>
          <a:p>
            <a:r>
              <a:rPr lang="en-US" sz="1200" b="0" i="0" kern="1200" dirty="0">
                <a:solidFill>
                  <a:schemeClr val="tx1"/>
                </a:solidFill>
                <a:effectLst/>
                <a:latin typeface="+mn-lt"/>
                <a:ea typeface="+mn-ea"/>
                <a:cs typeface="+mn-cs"/>
              </a:rPr>
              <a:t>Improve the performance, security, and high availability of your resources, as you identify opportunities to reduce your overall Azure spend.</a:t>
            </a:r>
          </a:p>
          <a:p>
            <a:r>
              <a:rPr lang="en-US" sz="1200" b="0" i="0" kern="1200" dirty="0">
                <a:solidFill>
                  <a:schemeClr val="tx1"/>
                </a:solidFill>
                <a:effectLst/>
                <a:latin typeface="+mn-lt"/>
                <a:ea typeface="+mn-ea"/>
                <a:cs typeface="+mn-cs"/>
              </a:rPr>
              <a:t>Get recommendations with proposed actions inline.</a:t>
            </a:r>
          </a:p>
          <a:p>
            <a:pPr algn="l">
              <a:buFont typeface="Arial" panose="020B0604020202020204" pitchFamily="34" charset="0"/>
              <a:buChar char="•"/>
            </a:pPr>
            <a:endParaRPr lang="en-US" b="0" i="0" dirty="0">
              <a:solidFill>
                <a:srgbClr val="FFFFFF"/>
              </a:solidFill>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384848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r>
              <a:rPr lang="en-US" b="1" dirty="0"/>
              <a:t>Monitor, diagnose, and gain insights to your network performance and health</a:t>
            </a:r>
          </a:p>
          <a:p>
            <a:pPr>
              <a:buFont typeface="Arial" panose="020B0604020202020204" pitchFamily="34" charset="0"/>
              <a:buChar char="•"/>
            </a:pPr>
            <a:r>
              <a:rPr lang="en-US" dirty="0"/>
              <a:t>Remotely capture packet data for your virtual machines</a:t>
            </a:r>
          </a:p>
          <a:p>
            <a:pPr>
              <a:buFont typeface="Arial" panose="020B0604020202020204" pitchFamily="34" charset="0"/>
              <a:buChar char="•"/>
            </a:pPr>
            <a:r>
              <a:rPr lang="en-US" dirty="0"/>
              <a:t>Monitor your virtual machine network security using flow logs and security group view</a:t>
            </a:r>
          </a:p>
          <a:p>
            <a:pPr>
              <a:buFont typeface="Arial" panose="020B0604020202020204" pitchFamily="34" charset="0"/>
              <a:buChar char="•"/>
            </a:pPr>
            <a:r>
              <a:rPr lang="en-US" dirty="0"/>
              <a:t>Diagnose your VPN connectivity issues</a:t>
            </a:r>
          </a:p>
          <a:p>
            <a:pPr algn="l">
              <a:buFont typeface="Arial" panose="020B0604020202020204" pitchFamily="34" charset="0"/>
              <a:buNone/>
            </a:pPr>
            <a:endParaRPr lang="en-US" b="0" i="0" dirty="0">
              <a:solidFill>
                <a:srgbClr val="FFFFFF"/>
              </a:solidFill>
              <a:effectLst/>
              <a:latin typeface="Segoe UI" panose="020B0502040204020203" pitchFamily="34" charset="0"/>
            </a:endParaRPr>
          </a:p>
          <a:p>
            <a:pPr algn="l">
              <a:buFont typeface="Arial" panose="020B0604020202020204" pitchFamily="34" charset="0"/>
              <a:buNone/>
            </a:pPr>
            <a:r>
              <a:rPr lang="en-US" b="0" i="0" dirty="0">
                <a:solidFill>
                  <a:srgbClr val="FFFFFF"/>
                </a:solidFill>
                <a:effectLst/>
                <a:latin typeface="Segoe UI" panose="020B0502040204020203" pitchFamily="34" charset="0"/>
              </a:rPr>
              <a:t>Network Watcher provides the following features: • Topology • Variable Packet Capture • IP Flow Verify • Next Hop • Diagnostics Logging • Security Group View • NSG Flow Logging • VPN Gateway Troubleshooting • Network Subscription Limits • Role Based Access Control • Connectivity </a:t>
            </a:r>
          </a:p>
          <a:p>
            <a:pPr algn="l">
              <a:buFont typeface="Arial" panose="020B0604020202020204" pitchFamily="34" charset="0"/>
              <a:buNone/>
            </a:pPr>
            <a:endParaRPr lang="en-US" b="0" i="0" dirty="0">
              <a:solidFill>
                <a:srgbClr val="FFFFFF"/>
              </a:solidFill>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099521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6/14/2018 7:56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615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Automation provides a way for users to automate the manual, long-running, error-prone, and frequently repeated tasks that are commonly performed in a cloud and enterprise environment. It saves time and increases the reliability of regular administrative tasks and even schedules them to be automatically performed at regular intervals. You can automate processes using runbooks or automate configuration management using Desired State Configuration. </a:t>
            </a:r>
          </a:p>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22</a:t>
            </a:fld>
            <a:endParaRPr lang="en-US" dirty="0"/>
          </a:p>
        </p:txBody>
      </p:sp>
    </p:spTree>
    <p:extLst>
      <p:ext uri="{BB962C8B-B14F-4D97-AF65-F5344CB8AC3E}">
        <p14:creationId xmlns:p14="http://schemas.microsoft.com/office/powerpoint/2010/main" val="1739143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19E9337-0361-41F3-9C17-1F4FFD1214BA}" type="slidenum">
              <a:rPr lang="en-US" smtClean="0"/>
              <a:t>2</a:t>
            </a:fld>
            <a:endParaRPr lang="en-US" dirty="0"/>
          </a:p>
        </p:txBody>
      </p:sp>
    </p:spTree>
    <p:extLst>
      <p:ext uri="{BB962C8B-B14F-4D97-AF65-F5344CB8AC3E}">
        <p14:creationId xmlns:p14="http://schemas.microsoft.com/office/powerpoint/2010/main" val="1049969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6/14/2018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17275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All can be used with Windows &amp; Linux</a:t>
            </a:r>
          </a:p>
        </p:txBody>
      </p:sp>
      <p:sp>
        <p:nvSpPr>
          <p:cNvPr id="4" name="Slide Number Placeholder 3"/>
          <p:cNvSpPr>
            <a:spLocks noGrp="1"/>
          </p:cNvSpPr>
          <p:nvPr>
            <p:ph type="sldNum" sz="quarter" idx="10"/>
          </p:nvPr>
        </p:nvSpPr>
        <p:spPr/>
        <p:txBody>
          <a:bodyPr/>
          <a:lstStyle/>
          <a:p>
            <a:fld id="{3C6E4902-292F-4370-AFC1-6D92B180E54E}" type="slidenum">
              <a:rPr lang="en-US" smtClean="0"/>
              <a:t>24</a:t>
            </a:fld>
            <a:endParaRPr lang="en-US"/>
          </a:p>
        </p:txBody>
      </p:sp>
    </p:spTree>
    <p:extLst>
      <p:ext uri="{BB962C8B-B14F-4D97-AF65-F5344CB8AC3E}">
        <p14:creationId xmlns:p14="http://schemas.microsoft.com/office/powerpoint/2010/main" val="3020158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78707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Install or remove windows roles and features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Running Windows PowerShell scripts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registry settings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files and directories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Starting, stopping, and managing processes and services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groups and user accounts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Deploying new software</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environment variables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Discovering the actual </a:t>
            </a:r>
            <a:r>
              <a:rPr lang="en-US" sz="1200" dirty="0" err="1">
                <a:solidFill>
                  <a:srgbClr val="000000"/>
                </a:solidFill>
                <a:latin typeface="Calibri" panose="020F0502020204030204" pitchFamily="34" charset="0"/>
                <a:cs typeface="Calibri" panose="020F0502020204030204" pitchFamily="34" charset="0"/>
              </a:rPr>
              <a:t>confi</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guration</a:t>
            </a:r>
            <a:r>
              <a:rPr lang="en-US" sz="1200" dirty="0">
                <a:solidFill>
                  <a:srgbClr val="000000"/>
                </a:solidFill>
                <a:latin typeface="Calibri" panose="020F0502020204030204" pitchFamily="34" charset="0"/>
                <a:cs typeface="Calibri" panose="020F0502020204030204" pitchFamily="34" charset="0"/>
              </a:rPr>
              <a:t> state on a given node</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Fixing a </a:t>
            </a:r>
            <a:r>
              <a:rPr lang="en-US" sz="1200" dirty="0" err="1">
                <a:solidFill>
                  <a:srgbClr val="000000"/>
                </a:solidFill>
                <a:latin typeface="Calibri" panose="020F0502020204030204" pitchFamily="34" charset="0"/>
                <a:cs typeface="Calibri" panose="020F0502020204030204" pitchFamily="34" charset="0"/>
              </a:rPr>
              <a:t>confi</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guration</a:t>
            </a:r>
            <a:r>
              <a:rPr lang="en-US" sz="1200" dirty="0">
                <a:solidFill>
                  <a:srgbClr val="000000"/>
                </a:solidFill>
                <a:latin typeface="Calibri" panose="020F0502020204030204" pitchFamily="34" charset="0"/>
                <a:cs typeface="Calibri" panose="020F0502020204030204" pitchFamily="34" charset="0"/>
              </a:rPr>
              <a:t> that has drifted away from the desired state</a:t>
            </a:r>
            <a:endParaRPr lang="en-US" sz="800" dirty="0">
              <a:solidFill>
                <a:srgbClr val="000000"/>
              </a:solidFill>
              <a:latin typeface="Calibri" panose="020F0502020204030204" pitchFamily="34" charset="0"/>
              <a:cs typeface="Calibri" panose="020F0502020204030204" pitchFamily="34" charset="0"/>
            </a:endParaRPr>
          </a:p>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40065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27</a:t>
            </a:fld>
            <a:endParaRPr lang="en-US"/>
          </a:p>
        </p:txBody>
      </p:sp>
    </p:spTree>
    <p:extLst>
      <p:ext uri="{BB962C8B-B14F-4D97-AF65-F5344CB8AC3E}">
        <p14:creationId xmlns:p14="http://schemas.microsoft.com/office/powerpoint/2010/main" val="163656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Near Real Time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Sub-second end-to-end latency in the </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99</a:t>
            </a:r>
            <a:r>
              <a:rPr lang="en-US" b="1" baseline="30000"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th</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 percentile</a:t>
            </a:r>
          </a:p>
          <a:p>
            <a:endParaRPr lang="en-US" dirty="0"/>
          </a:p>
          <a:p>
            <a:r>
              <a:rPr lang="en-US" dirty="0"/>
              <a:t>Massive Scale Out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10,000,000</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events per second per region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Highly</a:t>
            </a:r>
            <a:r>
              <a:rPr lang="en-US" baseline="0" dirty="0"/>
              <a:t> Reliability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24-hour</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28</a:t>
            </a:fld>
            <a:endParaRPr lang="en-US"/>
          </a:p>
        </p:txBody>
      </p:sp>
    </p:spTree>
    <p:extLst>
      <p:ext uri="{BB962C8B-B14F-4D97-AF65-F5344CB8AC3E}">
        <p14:creationId xmlns:p14="http://schemas.microsoft.com/office/powerpoint/2010/main" val="242416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29</a:t>
            </a:fld>
            <a:endParaRPr lang="en-US" dirty="0"/>
          </a:p>
        </p:txBody>
      </p:sp>
    </p:spTree>
    <p:extLst>
      <p:ext uri="{BB962C8B-B14F-4D97-AF65-F5344CB8AC3E}">
        <p14:creationId xmlns:p14="http://schemas.microsoft.com/office/powerpoint/2010/main" val="2624951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30</a:t>
            </a:fld>
            <a:endParaRPr lang="en-US" dirty="0"/>
          </a:p>
        </p:txBody>
      </p:sp>
    </p:spTree>
    <p:extLst>
      <p:ext uri="{BB962C8B-B14F-4D97-AF65-F5344CB8AC3E}">
        <p14:creationId xmlns:p14="http://schemas.microsoft.com/office/powerpoint/2010/main" val="672108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24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core functionality </a:t>
            </a:r>
            <a:r>
              <a:rPr lang="en-US" sz="1200" b="0" i="0" kern="1200" dirty="0">
                <a:solidFill>
                  <a:schemeClr val="tx1"/>
                </a:solidFill>
                <a:effectLst/>
                <a:latin typeface="+mn-lt"/>
                <a:ea typeface="+mn-ea"/>
                <a:cs typeface="+mn-cs"/>
              </a:rPr>
              <a:t>of OMS is provided by a set of services that run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service provides a specific management function, and you can combine services to achieve different management scenarios</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8125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The following topics are not included in this presentations due to time constrains</a:t>
            </a:r>
          </a:p>
        </p:txBody>
      </p:sp>
      <p:sp>
        <p:nvSpPr>
          <p:cNvPr id="4" name="Slide Number Placeholder 3"/>
          <p:cNvSpPr>
            <a:spLocks noGrp="1"/>
          </p:cNvSpPr>
          <p:nvPr>
            <p:ph type="sldNum" sz="quarter" idx="10"/>
          </p:nvPr>
        </p:nvSpPr>
        <p:spPr/>
        <p:txBody>
          <a:bodyPr/>
          <a:lstStyle/>
          <a:p>
            <a:fld id="{F19E9337-0361-41F3-9C17-1F4FFD1214BA}" type="slidenum">
              <a:rPr lang="en-US" smtClean="0"/>
              <a:t>3</a:t>
            </a:fld>
            <a:endParaRPr lang="en-US" dirty="0"/>
          </a:p>
        </p:txBody>
      </p:sp>
    </p:spTree>
    <p:extLst>
      <p:ext uri="{BB962C8B-B14F-4D97-AF65-F5344CB8AC3E}">
        <p14:creationId xmlns:p14="http://schemas.microsoft.com/office/powerpoint/2010/main" val="676719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 Insights is an extensible </a:t>
            </a:r>
            <a:r>
              <a:rPr lang="en-US" sz="1200" b="1" i="0" kern="1200" dirty="0">
                <a:solidFill>
                  <a:schemeClr val="tx1"/>
                </a:solidFill>
                <a:effectLst/>
                <a:latin typeface="+mn-lt"/>
                <a:ea typeface="+mn-ea"/>
                <a:cs typeface="+mn-cs"/>
              </a:rPr>
              <a:t>Application Performance Management (APM) </a:t>
            </a:r>
            <a:r>
              <a:rPr lang="en-US" sz="1200" b="0" i="0" kern="1200" dirty="0">
                <a:solidFill>
                  <a:schemeClr val="tx1"/>
                </a:solidFill>
                <a:effectLst/>
                <a:latin typeface="+mn-lt"/>
                <a:ea typeface="+mn-ea"/>
                <a:cs typeface="+mn-cs"/>
              </a:rPr>
              <a:t>service for web developers on multiple platforms.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Use it to monitor your live web application. It will automatically detect performance anomalies.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 includes powerful analytics tools to help you diagnose issues and to understand what users actually do with your app.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a:t>
            </a:r>
            <a:r>
              <a:rPr lang="en-US" sz="1200" b="1" i="0" kern="1200" dirty="0">
                <a:solidFill>
                  <a:schemeClr val="tx1"/>
                </a:solidFill>
                <a:effectLst/>
                <a:latin typeface="+mn-lt"/>
                <a:ea typeface="+mn-ea"/>
                <a:cs typeface="+mn-cs"/>
              </a:rPr>
              <a:t>hosted on-premises or in the cloud</a:t>
            </a:r>
            <a:r>
              <a:rPr lang="en-US" sz="1200" b="0" i="0" kern="1200" dirty="0">
                <a:solidFill>
                  <a:schemeClr val="tx1"/>
                </a:solidFill>
                <a:effectLst/>
                <a:latin typeface="+mn-lt"/>
                <a:ea typeface="+mn-ea"/>
                <a:cs typeface="+mn-cs"/>
              </a:rPr>
              <a:t>. It integrates with your </a:t>
            </a:r>
            <a:r>
              <a:rPr lang="en-US" sz="1200" b="1" i="0" kern="1200" dirty="0" err="1">
                <a:solidFill>
                  <a:schemeClr val="tx1"/>
                </a:solidFill>
                <a:effectLst/>
                <a:latin typeface="+mn-lt"/>
                <a:ea typeface="+mn-ea"/>
                <a:cs typeface="+mn-cs"/>
              </a:rPr>
              <a:t>devOps</a:t>
            </a:r>
            <a:r>
              <a:rPr lang="en-US" sz="1200" b="1" i="0" kern="1200" dirty="0">
                <a:solidFill>
                  <a:schemeClr val="tx1"/>
                </a:solidFill>
                <a:effectLst/>
                <a:latin typeface="+mn-lt"/>
                <a:ea typeface="+mn-ea"/>
                <a:cs typeface="+mn-cs"/>
              </a:rPr>
              <a:t> process</a:t>
            </a:r>
            <a:r>
              <a:rPr lang="en-US" sz="1200" b="0" i="0" kern="1200" dirty="0">
                <a:solidFill>
                  <a:schemeClr val="tx1"/>
                </a:solidFill>
                <a:effectLst/>
                <a:latin typeface="+mn-lt"/>
                <a:ea typeface="+mn-ea"/>
                <a:cs typeface="+mn-cs"/>
              </a:rPr>
              <a:t>, and has connection points to a variety of development tools.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Request rates, response times, and failure rates</a:t>
            </a:r>
            <a:r>
              <a:rPr lang="en-US" dirty="0"/>
              <a:t> </a:t>
            </a:r>
          </a:p>
          <a:p>
            <a:r>
              <a:rPr lang="en-US" b="1" dirty="0"/>
              <a:t>Performance counters</a:t>
            </a:r>
            <a:r>
              <a:rPr lang="en-US" dirty="0"/>
              <a:t> from your Windows or Linux server machines, such as CPU, memory, and network usage.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Page views and load performance</a:t>
            </a:r>
            <a:r>
              <a:rPr lang="en-US" sz="1200" b="0" i="0" kern="1200" dirty="0">
                <a:solidFill>
                  <a:schemeClr val="tx1"/>
                </a:solidFill>
                <a:effectLst/>
                <a:latin typeface="+mn-lt"/>
                <a:ea typeface="+mn-ea"/>
                <a:cs typeface="+mn-cs"/>
              </a:rPr>
              <a:t> - reported by your users' browsers.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Dependency rates, response times, and failure rates</a:t>
            </a:r>
            <a:r>
              <a:rPr lang="en-US" sz="1200" b="0" i="0" kern="1200" dirty="0">
                <a:solidFill>
                  <a:schemeClr val="tx1"/>
                </a:solidFill>
                <a:effectLst/>
                <a:latin typeface="+mn-lt"/>
                <a:ea typeface="+mn-ea"/>
                <a:cs typeface="+mn-cs"/>
              </a:rPr>
              <a:t> - Find out whether external services are slowing you down.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916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Availability tests</a:t>
            </a:r>
          </a:p>
          <a:p>
            <a:r>
              <a:rPr lang="en-US" sz="1200" b="1" i="0" kern="1200" dirty="0">
                <a:solidFill>
                  <a:schemeClr val="tx1"/>
                </a:solidFill>
                <a:effectLst/>
                <a:latin typeface="+mn-lt"/>
                <a:ea typeface="+mn-ea"/>
                <a:cs typeface="+mn-cs"/>
              </a:rPr>
              <a:t>Client-side component </a:t>
            </a:r>
            <a:r>
              <a:rPr lang="en-US" sz="1200" b="0" i="0" kern="1200" dirty="0">
                <a:solidFill>
                  <a:schemeClr val="tx1"/>
                </a:solidFill>
                <a:effectLst/>
                <a:latin typeface="+mn-lt"/>
                <a:ea typeface="+mn-ea"/>
                <a:cs typeface="+mn-cs"/>
              </a:rPr>
              <a:t>(monitored with the JavaScript SDK)</a:t>
            </a:r>
          </a:p>
          <a:p>
            <a:r>
              <a:rPr lang="en-US" sz="1200" b="1" i="0" kern="1200" dirty="0">
                <a:solidFill>
                  <a:schemeClr val="tx1"/>
                </a:solidFill>
                <a:effectLst/>
                <a:latin typeface="+mn-lt"/>
                <a:ea typeface="+mn-ea"/>
                <a:cs typeface="+mn-cs"/>
              </a:rPr>
              <a:t>Server-side component</a:t>
            </a:r>
          </a:p>
          <a:p>
            <a:r>
              <a:rPr lang="en-US" sz="1200" b="1" i="0" kern="1200" dirty="0">
                <a:solidFill>
                  <a:schemeClr val="tx1"/>
                </a:solidFill>
                <a:effectLst/>
                <a:latin typeface="+mn-lt"/>
                <a:ea typeface="+mn-ea"/>
                <a:cs typeface="+mn-cs"/>
              </a:rPr>
              <a:t>Dependencies </a:t>
            </a:r>
            <a:r>
              <a:rPr lang="en-US" sz="1200" b="0" i="0" kern="1200" dirty="0">
                <a:solidFill>
                  <a:schemeClr val="tx1"/>
                </a:solidFill>
                <a:effectLst/>
                <a:latin typeface="+mn-lt"/>
                <a:ea typeface="+mn-ea"/>
                <a:cs typeface="+mn-cs"/>
              </a:rPr>
              <a:t>of the client and server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expand and collapse dependency link groups: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666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If you use SQL Azure, there's an icon that shows when there are recommendations on how you can improve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32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Log Analytics</a:t>
            </a:r>
            <a:r>
              <a:rPr lang="en-US" sz="1200" b="0" i="0" kern="1200" dirty="0">
                <a:solidFill>
                  <a:schemeClr val="tx1"/>
                </a:solidFill>
                <a:effectLst/>
                <a:latin typeface="+mn-lt"/>
                <a:ea typeface="+mn-ea"/>
                <a:cs typeface="+mn-cs"/>
              </a:rPr>
              <a:t> provides monitoring services for OMS by collecting data from managed resources into a central repository.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data could include events, performance data, or custom data provided through the API.</a:t>
            </a:r>
          </a:p>
          <a:p>
            <a:r>
              <a:rPr lang="en-US" sz="1200" b="0" i="0" kern="1200" dirty="0">
                <a:solidFill>
                  <a:schemeClr val="tx1"/>
                </a:solidFill>
                <a:effectLst/>
                <a:latin typeface="+mn-lt"/>
                <a:ea typeface="+mn-ea"/>
                <a:cs typeface="+mn-cs"/>
              </a:rPr>
              <a:t>Once collected, the data is available for alerting, analysis, and export.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method allows you to consolidate data from a variety of sources so you can combine data from your Azure services with your existing on-premises environment.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also clearly separates the collection of the data from the action taken on that data so that all actions are available to all kinds of data</a:t>
            </a:r>
            <a:endParaRPr lang="en-US" dirty="0"/>
          </a:p>
          <a:p>
            <a:endParaRPr lang="en-US" dirty="0"/>
          </a:p>
          <a:p>
            <a:endParaRPr lang="en-US" dirty="0"/>
          </a:p>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Windows and Linux</a:t>
            </a:r>
          </a:p>
          <a:p>
            <a:r>
              <a:rPr lang="en-US" sz="1200" b="0" i="0" kern="1200" dirty="0">
                <a:solidFill>
                  <a:schemeClr val="tx1"/>
                </a:solidFill>
                <a:effectLst/>
                <a:latin typeface="+mn-lt"/>
                <a:ea typeface="+mn-ea"/>
                <a:cs typeface="+mn-cs"/>
              </a:rPr>
              <a:t>You install the Microsoft Monitoring Agent on </a:t>
            </a:r>
            <a:r>
              <a:rPr lang="en-US" sz="1200" b="0" i="0" u="none" strike="noStrike" kern="1200" dirty="0">
                <a:solidFill>
                  <a:schemeClr val="tx1"/>
                </a:solidFill>
                <a:effectLst/>
                <a:latin typeface="+mn-lt"/>
                <a:ea typeface="+mn-ea"/>
                <a:cs typeface="+mn-cs"/>
                <a:hlinkClick r:id="rId4"/>
              </a:rPr>
              <a:t>Windows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5"/>
              </a:rPr>
              <a:t>Linux</a:t>
            </a:r>
            <a:r>
              <a:rPr lang="en-US" sz="1200" b="0" i="0" kern="1200" dirty="0">
                <a:solidFill>
                  <a:schemeClr val="tx1"/>
                </a:solidFill>
                <a:effectLst/>
                <a:latin typeface="+mn-lt"/>
                <a:ea typeface="+mn-ea"/>
                <a:cs typeface="+mn-cs"/>
              </a:rPr>
              <a:t> computers or virtual machines that you want to collect data from.</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services.</a:t>
            </a:r>
            <a:r>
              <a:rPr lang="en-US" sz="1200" b="0" i="0" kern="1200" dirty="0">
                <a:solidFill>
                  <a:schemeClr val="tx1"/>
                </a:solidFill>
                <a:effectLst/>
                <a:latin typeface="+mn-lt"/>
                <a:ea typeface="+mn-ea"/>
                <a:cs typeface="+mn-cs"/>
              </a:rPr>
              <a:t> Log Analytics collects telemetry from </a:t>
            </a:r>
            <a:r>
              <a:rPr lang="en-US" sz="1200" b="0" i="0" u="none" strike="noStrike" kern="1200" dirty="0">
                <a:solidFill>
                  <a:schemeClr val="tx1"/>
                </a:solidFill>
                <a:effectLst/>
                <a:latin typeface="+mn-lt"/>
                <a:ea typeface="+mn-ea"/>
                <a:cs typeface="+mn-cs"/>
                <a:hlinkClick r:id="rId6"/>
              </a:rPr>
              <a:t>Azure Diagnostics and Azure Monitoring</a:t>
            </a:r>
            <a:r>
              <a:rPr lang="en-US" sz="1200" b="0" i="0" kern="1200" dirty="0">
                <a:solidFill>
                  <a:schemeClr val="tx1"/>
                </a:solidFill>
                <a:effectLst/>
                <a:latin typeface="+mn-lt"/>
                <a:ea typeface="+mn-ea"/>
                <a:cs typeface="+mn-cs"/>
              </a:rPr>
              <a:t> into the repository so that you can monitor Azure resources.</a:t>
            </a:r>
          </a:p>
          <a:p>
            <a:r>
              <a:rPr lang="en-US" sz="1200" b="1" i="0" kern="1200" dirty="0">
                <a:solidFill>
                  <a:schemeClr val="tx1"/>
                </a:solidFill>
                <a:effectLst/>
                <a:latin typeface="+mn-lt"/>
                <a:ea typeface="+mn-ea"/>
                <a:cs typeface="+mn-cs"/>
              </a:rPr>
              <a:t>Data Collector API.</a:t>
            </a:r>
            <a:r>
              <a:rPr lang="en-US" sz="1200" b="0" i="0" kern="1200" dirty="0">
                <a:solidFill>
                  <a:schemeClr val="tx1"/>
                </a:solidFill>
                <a:effectLst/>
                <a:latin typeface="+mn-lt"/>
                <a:ea typeface="+mn-ea"/>
                <a:cs typeface="+mn-cs"/>
              </a:rPr>
              <a:t> Log Analytics has a </a:t>
            </a:r>
            <a:r>
              <a:rPr lang="en-US" sz="1200" b="0" i="0" u="none" strike="noStrike" kern="1200" dirty="0">
                <a:solidFill>
                  <a:schemeClr val="tx1"/>
                </a:solidFill>
                <a:effectLst/>
                <a:latin typeface="+mn-lt"/>
                <a:ea typeface="+mn-ea"/>
                <a:cs typeface="+mn-cs"/>
                <a:hlinkClick r:id="rId7"/>
              </a:rPr>
              <a:t>REST API for populating data from any client</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Solution Packs</a:t>
            </a:r>
          </a:p>
          <a:p>
            <a:r>
              <a:rPr lang="en-US" sz="1200" b="0" i="0" kern="1200" dirty="0">
                <a:solidFill>
                  <a:schemeClr val="tx1"/>
                </a:solidFill>
                <a:effectLst/>
                <a:latin typeface="+mn-lt"/>
                <a:ea typeface="+mn-ea"/>
                <a:cs typeface="+mn-cs"/>
              </a:rPr>
              <a:t>AD Replication Health Solution Packs, AD Replication Solution Pack, Over network health. Tons of</a:t>
            </a:r>
            <a:r>
              <a:rPr lang="en-US" sz="1200" b="0" i="0" kern="1200" baseline="0" dirty="0">
                <a:solidFill>
                  <a:schemeClr val="tx1"/>
                </a:solidFill>
                <a:effectLst/>
                <a:latin typeface="+mn-lt"/>
                <a:ea typeface="+mn-ea"/>
                <a:cs typeface="+mn-cs"/>
              </a:rPr>
              <a:t> 3</a:t>
            </a:r>
            <a:r>
              <a:rPr lang="en-US" sz="1200" b="0" i="0" kern="1200" baseline="30000" dirty="0">
                <a:solidFill>
                  <a:schemeClr val="tx1"/>
                </a:solidFill>
                <a:effectLst/>
                <a:latin typeface="+mn-lt"/>
                <a:ea typeface="+mn-ea"/>
                <a:cs typeface="+mn-cs"/>
              </a:rPr>
              <a:t>rd</a:t>
            </a:r>
            <a:r>
              <a:rPr lang="en-US" sz="1200" b="0" i="0" kern="1200" baseline="0" dirty="0">
                <a:solidFill>
                  <a:schemeClr val="tx1"/>
                </a:solidFill>
                <a:effectLst/>
                <a:latin typeface="+mn-lt"/>
                <a:ea typeface="+mn-ea"/>
                <a:cs typeface="+mn-cs"/>
              </a:rPr>
              <a:t> party tool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Views and dashboards</a:t>
            </a:r>
            <a:r>
              <a:rPr lang="en-US" sz="1200" b="1" i="0" kern="1200" baseline="0" dirty="0">
                <a:solidFill>
                  <a:schemeClr val="tx1"/>
                </a:solidFill>
                <a:effectLst/>
                <a:latin typeface="+mn-lt"/>
                <a:ea typeface="+mn-ea"/>
                <a:cs typeface="+mn-cs"/>
              </a:rPr>
              <a:t> </a:t>
            </a:r>
            <a:r>
              <a:rPr lang="mr-IN" sz="1200" b="1" i="0" kern="1200" baseline="0" dirty="0">
                <a:solidFill>
                  <a:schemeClr val="tx1"/>
                </a:solidFill>
                <a:effectLst/>
                <a:latin typeface="+mn-lt"/>
                <a:ea typeface="+mn-ea"/>
                <a:cs typeface="+mn-cs"/>
              </a:rPr>
              <a:t>–</a:t>
            </a:r>
            <a:r>
              <a:rPr lang="en-US" sz="1200" b="1" i="0" kern="1200" baseline="0" dirty="0">
                <a:solidFill>
                  <a:schemeClr val="tx1"/>
                </a:solidFill>
                <a:effectLst/>
                <a:latin typeface="+mn-lt"/>
                <a:ea typeface="+mn-ea"/>
                <a:cs typeface="+mn-cs"/>
              </a:rPr>
              <a:t> output</a:t>
            </a:r>
          </a:p>
          <a:p>
            <a:r>
              <a:rPr lang="en-US" sz="1200" b="1" i="0" kern="1200" baseline="0" dirty="0">
                <a:solidFill>
                  <a:schemeClr val="tx1"/>
                </a:solidFill>
                <a:effectLst/>
                <a:latin typeface="+mn-lt"/>
                <a:ea typeface="+mn-ea"/>
                <a:cs typeface="+mn-cs"/>
              </a:rPr>
              <a:t>Power BI- you can export to Power BI</a:t>
            </a:r>
          </a:p>
          <a:p>
            <a:r>
              <a:rPr lang="en-US" sz="1200" b="1" i="0" kern="1200" dirty="0">
                <a:solidFill>
                  <a:schemeClr val="tx1"/>
                </a:solidFill>
                <a:effectLst/>
                <a:latin typeface="+mn-lt"/>
                <a:ea typeface="+mn-ea"/>
                <a:cs typeface="+mn-cs"/>
              </a:rPr>
              <a:t>Log Search API. </a:t>
            </a:r>
            <a:r>
              <a:rPr lang="mr-I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 to export to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 tool</a:t>
            </a:r>
            <a:endParaRPr lang="en-US" sz="1200" b="0" i="0" kern="1200" dirty="0">
              <a:solidFill>
                <a:schemeClr val="tx1"/>
              </a:solidFill>
              <a:effectLst/>
              <a:latin typeface="+mn-lt"/>
              <a:ea typeface="+mn-ea"/>
              <a:cs typeface="+mn-cs"/>
            </a:endParaRPr>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98361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025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2025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Monitor provides base level infrastructure metrics and logs for most services in Microsoft Azure. Azure services that do not yet put their data into Azure Monitor will in the future.</a:t>
            </a:r>
            <a:r>
              <a:rPr lang="en-US" sz="1200" b="0" i="0" u="none" strike="noStrike"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ships additional products and services that provide additional monitoring capabilities for developers, DevOps, or IT Ops that also have on-premises installations. For an overview and understanding of how these different products and services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-us/azure/monitoring-and-diagnostics/monitoring-overview-azure-monitor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Service Level Agreement (SLA) describes Microsoft’s commitments for uptime and connectivity.</a:t>
            </a:r>
            <a:endParaRPr lang="en-US" baseline="0" dirty="0"/>
          </a:p>
          <a:p>
            <a:r>
              <a:rPr lang="en-US" baseline="0" dirty="0"/>
              <a:t>https://</a:t>
            </a:r>
            <a:r>
              <a:rPr lang="en-US" baseline="0" dirty="0" err="1"/>
              <a:t>azure.microsoft.com</a:t>
            </a:r>
            <a:r>
              <a:rPr lang="en-US" baseline="0" dirty="0"/>
              <a:t>/</a:t>
            </a:r>
            <a:r>
              <a:rPr lang="en-US" baseline="0" dirty="0" err="1"/>
              <a:t>en</a:t>
            </a:r>
            <a:r>
              <a:rPr lang="en-US" baseline="0" dirty="0"/>
              <a:t>-us/support/legal/</a:t>
            </a:r>
            <a:r>
              <a:rPr lang="en-US" baseline="0" dirty="0" err="1"/>
              <a:t>sla</a:t>
            </a:r>
            <a:r>
              <a:rPr lang="en-US" baseline="0" dirty="0"/>
              <a:t>/summary/</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2840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slide is shows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alignment of different workloads with different capabilities / configurations of StorSimple 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large, unstructured,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capacity driven data-sets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tiered volumes for cloud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performance driven workloads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local volumes as a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local storage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on-demand infra requirements like DR, and dev-test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StorSimple Cloud Appliance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So what does all these enhancements mean for partners?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6/14/2018 7:56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5880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 7:56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91077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588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4</a:t>
            </a:fld>
            <a:endParaRPr lang="de-DE">
              <a:solidFill>
                <a:prstClr val="black"/>
              </a:solidFill>
            </a:endParaRPr>
          </a:p>
        </p:txBody>
      </p:sp>
    </p:spTree>
    <p:extLst>
      <p:ext uri="{BB962C8B-B14F-4D97-AF65-F5344CB8AC3E}">
        <p14:creationId xmlns:p14="http://schemas.microsoft.com/office/powerpoint/2010/main" val="17855236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1" dirty="0"/>
              <a:t>Azure Automation is SaaS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automate processes with runbooks and manage configuration changes to Windows and Linux systems </a:t>
            </a:r>
            <a:r>
              <a:rPr lang="en-US" sz="1200" b="1" i="0" kern="1200" dirty="0">
                <a:solidFill>
                  <a:schemeClr val="tx1"/>
                </a:solidFill>
                <a:effectLst/>
                <a:latin typeface="+mn-lt"/>
                <a:ea typeface="+mn-ea"/>
                <a:cs typeface="+mn-cs"/>
              </a:rPr>
              <a:t>using</a:t>
            </a:r>
            <a:r>
              <a:rPr lang="en-US" sz="1200" b="0" i="0" kern="1200" dirty="0">
                <a:solidFill>
                  <a:schemeClr val="tx1"/>
                </a:solidFill>
                <a:effectLst/>
                <a:latin typeface="+mn-lt"/>
                <a:ea typeface="+mn-ea"/>
                <a:cs typeface="+mn-cs"/>
              </a:rPr>
              <a:t> Desired State Configuration (DSC) in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Support other cloud services, or on-premises.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Runbooks that you run in Azure are executed on Automation sandboxes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automate the deployment and management of resources in your local datacenter or other cloud services, after creating an Automation account, you can designate one or more machines to run the </a:t>
            </a:r>
            <a:r>
              <a:rPr lang="en-US" sz="1200" b="0" i="0" u="none" strike="noStrike" kern="1200" dirty="0">
                <a:solidFill>
                  <a:schemeClr val="tx1"/>
                </a:solidFill>
                <a:effectLst/>
                <a:latin typeface="+mn-lt"/>
                <a:ea typeface="+mn-ea"/>
                <a:cs typeface="+mn-cs"/>
                <a:hlinkClick r:id="rId3"/>
              </a:rPr>
              <a:t>Hybrid Runbook Worker (HRW)</a:t>
            </a:r>
            <a:r>
              <a:rPr lang="en-US" sz="1200" b="0" i="0" kern="1200" dirty="0">
                <a:solidFill>
                  <a:schemeClr val="tx1"/>
                </a:solidFill>
                <a:effectLst/>
                <a:latin typeface="+mn-lt"/>
                <a:ea typeface="+mn-ea"/>
                <a:cs typeface="+mn-cs"/>
              </a:rPr>
              <a:t> role.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Each HRW requires the Microsoft Management Agent with a connection to </a:t>
            </a:r>
            <a:r>
              <a:rPr lang="en-US" sz="1200" b="1" i="0" kern="1200" dirty="0">
                <a:solidFill>
                  <a:schemeClr val="tx1"/>
                </a:solidFill>
                <a:effectLst/>
                <a:latin typeface="+mn-lt"/>
                <a:ea typeface="+mn-ea"/>
                <a:cs typeface="+mn-cs"/>
              </a:rPr>
              <a:t>a Log Analytics </a:t>
            </a:r>
            <a:r>
              <a:rPr lang="en-US" sz="1200" b="0" i="0" kern="1200" dirty="0">
                <a:solidFill>
                  <a:schemeClr val="tx1"/>
                </a:solidFill>
                <a:effectLst/>
                <a:latin typeface="+mn-lt"/>
                <a:ea typeface="+mn-ea"/>
                <a:cs typeface="+mn-cs"/>
              </a:rPr>
              <a:t>workspace and an </a:t>
            </a:r>
            <a:r>
              <a:rPr lang="en-US" sz="1200" b="1" i="0" kern="1200" dirty="0">
                <a:solidFill>
                  <a:schemeClr val="tx1"/>
                </a:solidFill>
                <a:effectLst/>
                <a:latin typeface="+mn-lt"/>
                <a:ea typeface="+mn-ea"/>
                <a:cs typeface="+mn-cs"/>
              </a:rPr>
              <a:t>Automation account.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Log Analytics is used to bootstrap the installation</a:t>
            </a:r>
            <a:r>
              <a:rPr lang="en-US" sz="1200" b="0" i="0" kern="1200" dirty="0">
                <a:solidFill>
                  <a:schemeClr val="tx1"/>
                </a:solidFill>
                <a:effectLst/>
                <a:latin typeface="+mn-lt"/>
                <a:ea typeface="+mn-ea"/>
                <a:cs typeface="+mn-cs"/>
              </a:rPr>
              <a:t>, maintain the Microsoft Management Agent, and monitor the functionality of the HRW.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delivery of runbooks and the instruction to run them are performed by Azure Automation.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deploy multiple HRW to provide</a:t>
            </a:r>
            <a:r>
              <a:rPr lang="en-US" sz="1200" b="1" i="0" kern="1200" dirty="0">
                <a:solidFill>
                  <a:schemeClr val="tx1"/>
                </a:solidFill>
                <a:effectLst/>
                <a:latin typeface="+mn-lt"/>
                <a:ea typeface="+mn-ea"/>
                <a:cs typeface="+mn-cs"/>
              </a:rPr>
              <a:t> high availability for your runbooks</a:t>
            </a:r>
            <a:r>
              <a:rPr lang="en-US" sz="1200" b="0" i="0" kern="1200" dirty="0">
                <a:solidFill>
                  <a:schemeClr val="tx1"/>
                </a:solidFill>
                <a:effectLst/>
                <a:latin typeface="+mn-lt"/>
                <a:ea typeface="+mn-ea"/>
                <a:cs typeface="+mn-cs"/>
              </a:rPr>
              <a:t>, load balance runbook jobs,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in some cases </a:t>
            </a:r>
            <a:r>
              <a:rPr lang="en-US" sz="1200" b="1" i="0" kern="1200" dirty="0">
                <a:solidFill>
                  <a:schemeClr val="tx1"/>
                </a:solidFill>
                <a:effectLst/>
                <a:latin typeface="+mn-lt"/>
                <a:ea typeface="+mn-ea"/>
                <a:cs typeface="+mn-cs"/>
              </a:rPr>
              <a:t>dedicate them for particular workloads or environments</a:t>
            </a:r>
            <a:r>
              <a:rPr lang="en-US"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0867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60813" defTabSz="91404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15300">
              <a:defRPr/>
            </a:pPr>
            <a:fld id="{E74353ED-ACB2-44BF-A903-985B0AF962B7}" type="datetime1">
              <a:rPr lang="en-US" smtClean="0">
                <a:solidFill>
                  <a:prstClr val="black"/>
                </a:solidFill>
                <a:latin typeface="Segoe UI" pitchFamily="34" charset="0"/>
              </a:rPr>
              <a:pPr defTabSz="915300">
                <a:defRPr/>
              </a:pPr>
              <a:t>6/14/2018</a:t>
            </a:fld>
            <a:endParaRPr lang="en-US" dirty="0">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15300">
              <a:defRPr/>
            </a:pPr>
            <a:fld id="{B4008EB6-D09E-4580-8CD6-DDB14511944F}" type="slidenum">
              <a:rPr lang="en-US" smtClean="0">
                <a:solidFill>
                  <a:prstClr val="black"/>
                </a:solidFill>
                <a:latin typeface="Segoe UI" pitchFamily="34" charset="0"/>
              </a:rPr>
              <a:pPr defTabSz="915300">
                <a:defRPr/>
              </a:pPr>
              <a:t>5</a:t>
            </a:fld>
            <a:endParaRPr lang="en-US" dirty="0">
              <a:solidFill>
                <a:prstClr val="black"/>
              </a:solidFill>
              <a:latin typeface="Segoe UI" pitchFamily="34" charset="0"/>
            </a:endParaRPr>
          </a:p>
        </p:txBody>
      </p:sp>
      <p:sp>
        <p:nvSpPr>
          <p:cNvPr id="7" name="TextBox 6"/>
          <p:cNvSpPr txBox="1"/>
          <p:nvPr>
            <p:custDataLst>
              <p:tags r:id="rId1"/>
            </p:custDataLst>
          </p:nvPr>
        </p:nvSpPr>
        <p:spPr>
          <a:xfrm>
            <a:off x="0" y="0"/>
            <a:ext cx="3727174" cy="367605"/>
          </a:xfrm>
          <a:prstGeom prst="rect">
            <a:avLst/>
          </a:prstGeom>
          <a:noFill/>
        </p:spPr>
        <p:txBody>
          <a:bodyPr vert="horz" lIns="89730" tIns="44865" rIns="89730" bIns="44865" rtlCol="0">
            <a:spAutoFit/>
          </a:bodyPr>
          <a:lstStyle/>
          <a:p>
            <a:pPr defTabSz="915300">
              <a:defRPr/>
            </a:pPr>
            <a:endParaRPr lang="en-US" dirty="0">
              <a:solidFill>
                <a:prstClr val="black"/>
              </a:solidFill>
            </a:endParaRPr>
          </a:p>
        </p:txBody>
      </p:sp>
    </p:spTree>
    <p:extLst>
      <p:ext uri="{BB962C8B-B14F-4D97-AF65-F5344CB8AC3E}">
        <p14:creationId xmlns:p14="http://schemas.microsoft.com/office/powerpoint/2010/main" val="3252358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8611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7</a:t>
            </a:fld>
            <a:endParaRPr lang="en-US" dirty="0"/>
          </a:p>
        </p:txBody>
      </p:sp>
    </p:spTree>
    <p:extLst>
      <p:ext uri="{BB962C8B-B14F-4D97-AF65-F5344CB8AC3E}">
        <p14:creationId xmlns:p14="http://schemas.microsoft.com/office/powerpoint/2010/main" val="3534437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Monitoring means different things to different people. While you might be focused just on application monitoring, there are cases where you might want to also look at infrastructure &amp; platform for correlations, and that is where “Azure Monitoring &amp; Analytics” provides an integrated consolidated solution.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DBE9B5-BE74-49B4-9719-3510B970FB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716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Transform your log data into insights and action</a:t>
            </a:r>
          </a:p>
          <a:p>
            <a:pPr algn="l">
              <a:buFont typeface="Arial" panose="020B0604020202020204" pitchFamily="34" charset="0"/>
              <a:buChar char="•"/>
            </a:pPr>
            <a:r>
              <a:rPr lang="en-US" b="0" i="0" dirty="0">
                <a:solidFill>
                  <a:srgbClr val="FFFFFF"/>
                </a:solidFill>
                <a:effectLst/>
                <a:latin typeface="Segoe UI" panose="020B0502040204020203" pitchFamily="34" charset="0"/>
              </a:rPr>
              <a:t>Quickly connect and collect log data from multiple sources</a:t>
            </a:r>
          </a:p>
          <a:p>
            <a:pPr algn="l">
              <a:buFont typeface="Arial" panose="020B0604020202020204" pitchFamily="34" charset="0"/>
              <a:buChar char="•"/>
            </a:pPr>
            <a:r>
              <a:rPr lang="en-US" b="0" i="0" dirty="0">
                <a:solidFill>
                  <a:srgbClr val="FFFFFF"/>
                </a:solidFill>
                <a:effectLst/>
                <a:latin typeface="Segoe UI" panose="020B0502040204020203" pitchFamily="34" charset="0"/>
              </a:rPr>
              <a:t>Correlate and analyze using powerful machine learning constructs</a:t>
            </a:r>
          </a:p>
          <a:p>
            <a:pPr algn="l">
              <a:buFont typeface="Arial" panose="020B0604020202020204" pitchFamily="34" charset="0"/>
              <a:buChar char="•"/>
            </a:pPr>
            <a:r>
              <a:rPr lang="en-US" b="0" i="0" dirty="0">
                <a:solidFill>
                  <a:srgbClr val="FFFFFF"/>
                </a:solidFill>
                <a:effectLst/>
                <a:latin typeface="Segoe UI" panose="020B0502040204020203" pitchFamily="34" charset="0"/>
              </a:rPr>
              <a:t>Search and query interactively using an expressive language</a:t>
            </a:r>
          </a:p>
          <a:p>
            <a:pPr algn="l">
              <a:buFont typeface="Arial" panose="020B0604020202020204" pitchFamily="34" charset="0"/>
              <a:buChar char="•"/>
            </a:pPr>
            <a:r>
              <a:rPr lang="en-US" b="0" i="0" dirty="0">
                <a:solidFill>
                  <a:srgbClr val="FFFFFF"/>
                </a:solidFill>
                <a:effectLst/>
                <a:latin typeface="Segoe UI" panose="020B0502040204020203" pitchFamily="34" charset="0"/>
              </a:rPr>
              <a:t>Develop deep insights using purpose-built management solutions</a:t>
            </a:r>
          </a:p>
          <a:p>
            <a:pPr algn="l">
              <a:buFont typeface="Arial" panose="020B0604020202020204" pitchFamily="34" charset="0"/>
              <a:buNone/>
            </a:pPr>
            <a:endParaRPr lang="en-US" sz="1200" b="0" i="0" kern="1200" dirty="0">
              <a:solidFill>
                <a:schemeClr val="tx1"/>
              </a:solidFill>
              <a:effectLst/>
              <a:latin typeface="+mn-lt"/>
              <a:ea typeface="+mn-ea"/>
              <a:cs typeface="+mn-cs"/>
            </a:endParaRPr>
          </a:p>
          <a:p>
            <a:pPr algn="l">
              <a:buFont typeface="Arial" panose="020B0604020202020204" pitchFamily="34" charset="0"/>
              <a:buNone/>
            </a:pPr>
            <a:r>
              <a:rPr lang="en-US" sz="1200" b="0" i="0" kern="1200" dirty="0">
                <a:solidFill>
                  <a:schemeClr val="tx1"/>
                </a:solidFill>
                <a:effectLst/>
                <a:latin typeface="+mn-lt"/>
                <a:ea typeface="+mn-ea"/>
                <a:cs typeface="+mn-cs"/>
              </a:rPr>
              <a:t>formerly known as OMS Log Analytics, is an Azure service that ingests log and metric data from Azure services (via Azure Monitor), Azure VMs, and on-premises or other cloud infrastructure and offers flexible log search and out-of-the box analytics on top of this data. It provides rich tools to analyze data across sources, allows complex queries across all logs, and can proactively alert on specified conditions. You can even collect custom data into its central repository so you can query and visualize it. You can also take advantage of Log </a:t>
            </a:r>
            <a:r>
              <a:rPr lang="en-US" sz="1200" b="0" i="0" kern="1200" dirty="0" err="1">
                <a:solidFill>
                  <a:schemeClr val="tx1"/>
                </a:solidFill>
                <a:effectLst/>
                <a:latin typeface="+mn-lt"/>
                <a:ea typeface="+mn-ea"/>
                <a:cs typeface="+mn-cs"/>
              </a:rPr>
              <a:t>Analytic's</a:t>
            </a:r>
            <a:r>
              <a:rPr lang="en-US" sz="1200" b="0" i="0" kern="1200" dirty="0">
                <a:solidFill>
                  <a:schemeClr val="tx1"/>
                </a:solidFill>
                <a:effectLst/>
                <a:latin typeface="+mn-lt"/>
                <a:ea typeface="+mn-ea"/>
                <a:cs typeface="+mn-cs"/>
              </a:rPr>
              <a:t> built-in solutions to immediately gain insights into the security and functionality of your infrastructure.</a:t>
            </a:r>
            <a:endParaRPr lang="en-US" b="0" i="0" dirty="0">
              <a:solidFill>
                <a:srgbClr val="FFFFFF"/>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181458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811763"/>
            <a:ext cx="8929396" cy="5859625"/>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81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00516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04463" y="291103"/>
            <a:ext cx="8539113"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65870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8781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9700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01930" y="347873"/>
            <a:ext cx="78867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1189177"/>
            <a:ext cx="8741880" cy="2018835"/>
          </a:xfrm>
        </p:spPr>
        <p:txBody>
          <a:bodyPr/>
          <a:lstStyle>
            <a:lvl1pPr marL="0" indent="0">
              <a:buNone/>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774158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19619"/>
            <a:ext cx="78867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7640" y="1279525"/>
            <a:ext cx="427482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58690" y="1279525"/>
            <a:ext cx="427482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76465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b="0" dirty="0">
              <a:solidFill>
                <a:srgbClr val="FFFFFF"/>
              </a:solidFill>
            </a:endParaRPr>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33483768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65402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14825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93153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82195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05144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9461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651983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199833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49488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6202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03077" y="5912757"/>
            <a:ext cx="806774" cy="205873"/>
          </a:xfrm>
          <a:prstGeom prst="rect">
            <a:avLst/>
          </a:prstGeom>
        </p:spPr>
      </p:pic>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13915" y="649722"/>
            <a:ext cx="7691954" cy="5104275"/>
          </a:xfrm>
          <a:prstGeom prst="rect">
            <a:avLst/>
          </a:prstGeom>
        </p:spPr>
      </p:pic>
    </p:spTree>
    <p:extLst>
      <p:ext uri="{BB962C8B-B14F-4D97-AF65-F5344CB8AC3E}">
        <p14:creationId xmlns:p14="http://schemas.microsoft.com/office/powerpoint/2010/main" val="16827929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725572"/>
            <a:ext cx="4370024" cy="1972400"/>
          </a:xfrm>
          <a:noFill/>
        </p:spPr>
        <p:txBody>
          <a:bodyPr lIns="146304" tIns="91440" rIns="146304" bIns="91440" anchor="t" anchorCtr="0"/>
          <a:lstStyle>
            <a:lvl1pPr>
              <a:defRPr sz="3969" spc="-74"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8" y="3608311"/>
            <a:ext cx="3563251" cy="990031"/>
          </a:xfrm>
          <a:noFill/>
        </p:spPr>
        <p:txBody>
          <a:bodyPr lIns="146304" tIns="109728" rIns="146304" bIns="109728">
            <a:noAutofit/>
          </a:bodyPr>
          <a:lstStyle>
            <a:lvl1pPr marL="0" indent="0">
              <a:spcBef>
                <a:spcPts val="0"/>
              </a:spcBef>
              <a:buNone/>
              <a:defRPr sz="2351"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440" y="6112614"/>
            <a:ext cx="806774" cy="205873"/>
          </a:xfrm>
          <a:prstGeom prst="rect">
            <a:avLst/>
          </a:prstGeom>
        </p:spPr>
      </p:pic>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754275" y="1366956"/>
            <a:ext cx="5423774" cy="3599141"/>
          </a:xfrm>
          <a:prstGeom prst="rect">
            <a:avLst/>
          </a:prstGeom>
        </p:spPr>
      </p:pic>
    </p:spTree>
    <p:extLst>
      <p:ext uri="{BB962C8B-B14F-4D97-AF65-F5344CB8AC3E}">
        <p14:creationId xmlns:p14="http://schemas.microsoft.com/office/powerpoint/2010/main" val="545945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725569"/>
            <a:ext cx="5916339" cy="1793090"/>
          </a:xfrm>
          <a:noFill/>
        </p:spPr>
        <p:txBody>
          <a:bodyPr lIns="146304" tIns="91440" rIns="146304" bIns="91440" anchor="t" anchorCtr="0"/>
          <a:lstStyle>
            <a:lvl1pPr>
              <a:defRPr sz="3969" spc="-74" baseline="0">
                <a:solidFill>
                  <a:schemeClr val="tx1"/>
                </a:solidFill>
              </a:defRPr>
            </a:lvl1pPr>
          </a:lstStyle>
          <a:p>
            <a:r>
              <a:rPr lang="en-US"/>
              <a:t>Lorem ipsum</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440" y="6112614"/>
            <a:ext cx="806774" cy="205873"/>
          </a:xfrm>
          <a:prstGeom prst="rect">
            <a:avLst/>
          </a:prstGeom>
        </p:spPr>
      </p:pic>
    </p:spTree>
    <p:extLst>
      <p:ext uri="{BB962C8B-B14F-4D97-AF65-F5344CB8AC3E}">
        <p14:creationId xmlns:p14="http://schemas.microsoft.com/office/powerpoint/2010/main" val="21490769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1" y="1189180"/>
            <a:ext cx="8740142" cy="1538050"/>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1652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80"/>
            <a:ext cx="8740142" cy="1547027"/>
          </a:xfrm>
        </p:spPr>
        <p:txBody>
          <a:bodyPr>
            <a:spAutoFit/>
          </a:bodyPr>
          <a:lstStyle>
            <a:lvl1pPr>
              <a:defRPr sz="264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59700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6"/>
            <a:ext cx="4033911" cy="1831912"/>
          </a:xfrm>
        </p:spPr>
        <p:txBody>
          <a:bodyPr wrap="square">
            <a:spAutoFit/>
          </a:bodyPr>
          <a:lstStyle>
            <a:lvl1pPr marL="211177" indent="-211177">
              <a:spcBef>
                <a:spcPts val="900"/>
              </a:spcBef>
              <a:buClr>
                <a:schemeClr val="tx1"/>
              </a:buClr>
              <a:buFont typeface="Arial" pitchFamily="34" charset="0"/>
              <a:buChar char="•"/>
              <a:defRPr sz="2351"/>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6"/>
            <a:ext cx="4033911" cy="1831912"/>
          </a:xfrm>
        </p:spPr>
        <p:txBody>
          <a:bodyPr wrap="square">
            <a:spAutoFit/>
          </a:bodyPr>
          <a:lstStyle>
            <a:lvl1pPr marL="211177" indent="-211177">
              <a:spcBef>
                <a:spcPts val="900"/>
              </a:spcBef>
              <a:buClr>
                <a:schemeClr val="tx1"/>
              </a:buClr>
              <a:buFont typeface="Arial" pitchFamily="34" charset="0"/>
              <a:buChar char="•"/>
              <a:defRPr sz="2351"/>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716349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92436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5"/>
            <a:ext cx="4033911" cy="1456553"/>
          </a:xfrm>
        </p:spPr>
        <p:txBody>
          <a:bodyPr wrap="square">
            <a:spAutoFit/>
          </a:bodyPr>
          <a:lstStyle>
            <a:lvl1pPr marL="0" indent="0">
              <a:spcBef>
                <a:spcPts val="900"/>
              </a:spcBef>
              <a:buClr>
                <a:schemeClr val="tx1"/>
              </a:buClr>
              <a:buFont typeface="Wingdings" pitchFamily="2" charset="2"/>
              <a:buNone/>
              <a:defRPr sz="2351"/>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5"/>
            <a:ext cx="4033911" cy="1456553"/>
          </a:xfrm>
        </p:spPr>
        <p:txBody>
          <a:bodyPr wrap="square">
            <a:spAutoFit/>
          </a:bodyPr>
          <a:lstStyle>
            <a:lvl1pPr marL="0" indent="0">
              <a:spcBef>
                <a:spcPts val="900"/>
              </a:spcBef>
              <a:buClr>
                <a:schemeClr val="tx1"/>
              </a:buClr>
              <a:buFont typeface="Wingdings" pitchFamily="2" charset="2"/>
              <a:buNone/>
              <a:defRPr sz="2351"/>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315209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01977" y="1725569"/>
            <a:ext cx="5916339" cy="1793090"/>
          </a:xfrm>
          <a:noFill/>
        </p:spPr>
        <p:txBody>
          <a:bodyPr lIns="146304" tIns="91440" rIns="146304" bIns="91440" anchor="t" anchorCtr="0"/>
          <a:lstStyle>
            <a:lvl1pPr>
              <a:defRPr sz="3969" spc="-74" baseline="0">
                <a:solidFill>
                  <a:schemeClr val="tx1"/>
                </a:solidFill>
              </a:defRPr>
            </a:lvl1pPr>
          </a:lstStyle>
          <a:p>
            <a:r>
              <a:rPr lang="en-US"/>
              <a:t>Lorem ipsum</a:t>
            </a:r>
          </a:p>
        </p:txBody>
      </p:sp>
    </p:spTree>
    <p:extLst>
      <p:ext uri="{BB962C8B-B14F-4D97-AF65-F5344CB8AC3E}">
        <p14:creationId xmlns:p14="http://schemas.microsoft.com/office/powerpoint/2010/main" val="318048449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850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1" y="1189180"/>
            <a:ext cx="8740142" cy="1538050"/>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3929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1" y="1189180"/>
            <a:ext cx="8740142" cy="1538050"/>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540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13716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Question….</a:t>
            </a:r>
          </a:p>
        </p:txBody>
      </p:sp>
      <p:sp>
        <p:nvSpPr>
          <p:cNvPr id="3" name="Content Placeholder 2"/>
          <p:cNvSpPr>
            <a:spLocks noGrp="1"/>
          </p:cNvSpPr>
          <p:nvPr>
            <p:ph idx="1"/>
          </p:nvPr>
        </p:nvSpPr>
        <p:spPr>
          <a:xfrm>
            <a:off x="261187" y="1482871"/>
            <a:ext cx="8574837"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80"/>
            <a:ext cx="8740142" cy="1547027"/>
          </a:xfrm>
        </p:spPr>
        <p:txBody>
          <a:bodyPr>
            <a:spAutoFit/>
          </a:bodyPr>
          <a:lstStyle>
            <a:lvl1pPr>
              <a:defRPr sz="2645">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6383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80"/>
            <a:ext cx="8740142" cy="1547027"/>
          </a:xfrm>
        </p:spPr>
        <p:txBody>
          <a:bodyPr>
            <a:spAutoFit/>
          </a:bodyPr>
          <a:lstStyle>
            <a:lvl1pPr>
              <a:defRPr sz="264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16801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6"/>
            <a:ext cx="4033911" cy="1863587"/>
          </a:xfrm>
        </p:spPr>
        <p:txBody>
          <a:bodyPr wrap="square">
            <a:spAutoFit/>
          </a:bodyPr>
          <a:lstStyle>
            <a:lvl1pPr marL="0" indent="0">
              <a:spcBef>
                <a:spcPts val="900"/>
              </a:spcBef>
              <a:buClr>
                <a:schemeClr val="tx1"/>
              </a:buClr>
              <a:buFont typeface="Wingdings" pitchFamily="2" charset="2"/>
              <a:buNone/>
              <a:defRPr sz="2645">
                <a:gradFill>
                  <a:gsLst>
                    <a:gs pos="1250">
                      <a:schemeClr val="tx2"/>
                    </a:gs>
                    <a:gs pos="99000">
                      <a:schemeClr val="tx2"/>
                    </a:gs>
                  </a:gsLst>
                  <a:lin ang="5400000" scaled="0"/>
                </a:gradFill>
              </a:defRPr>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6"/>
            <a:ext cx="4033911" cy="1863587"/>
          </a:xfrm>
        </p:spPr>
        <p:txBody>
          <a:bodyPr wrap="square">
            <a:spAutoFit/>
          </a:bodyPr>
          <a:lstStyle>
            <a:lvl1pPr marL="0" indent="0">
              <a:spcBef>
                <a:spcPts val="900"/>
              </a:spcBef>
              <a:buClr>
                <a:schemeClr val="tx1"/>
              </a:buClr>
              <a:buFont typeface="Wingdings" pitchFamily="2" charset="2"/>
              <a:buNone/>
              <a:defRPr sz="2645">
                <a:gradFill>
                  <a:gsLst>
                    <a:gs pos="1250">
                      <a:schemeClr val="tx2"/>
                    </a:gs>
                    <a:gs pos="99000">
                      <a:schemeClr val="tx2"/>
                    </a:gs>
                  </a:gsLst>
                  <a:lin ang="5400000" scaled="0"/>
                </a:gradFill>
              </a:defRPr>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966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6"/>
            <a:ext cx="4033911" cy="1863587"/>
          </a:xfrm>
        </p:spPr>
        <p:txBody>
          <a:bodyPr wrap="square">
            <a:spAutoFit/>
          </a:bodyPr>
          <a:lstStyle>
            <a:lvl1pPr marL="0" indent="0">
              <a:spcBef>
                <a:spcPts val="900"/>
              </a:spcBef>
              <a:buClr>
                <a:schemeClr val="tx1"/>
              </a:buClr>
              <a:buFont typeface="Wingdings" pitchFamily="2" charset="2"/>
              <a:buNone/>
              <a:defRPr sz="2645"/>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6"/>
            <a:ext cx="4033911" cy="1863587"/>
          </a:xfrm>
        </p:spPr>
        <p:txBody>
          <a:bodyPr wrap="square">
            <a:spAutoFit/>
          </a:bodyPr>
          <a:lstStyle>
            <a:lvl1pPr marL="0" indent="0">
              <a:spcBef>
                <a:spcPts val="900"/>
              </a:spcBef>
              <a:buClr>
                <a:schemeClr val="tx1"/>
              </a:buClr>
              <a:buFont typeface="Wingdings" pitchFamily="2" charset="2"/>
              <a:buNone/>
              <a:defRPr sz="2645"/>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6912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6"/>
            <a:ext cx="4033911" cy="1831912"/>
          </a:xfrm>
        </p:spPr>
        <p:txBody>
          <a:bodyPr wrap="square">
            <a:spAutoFit/>
          </a:bodyPr>
          <a:lstStyle>
            <a:lvl1pPr marL="211177" indent="-211177">
              <a:spcBef>
                <a:spcPts val="900"/>
              </a:spcBef>
              <a:buClr>
                <a:schemeClr val="tx2"/>
              </a:buClr>
              <a:buFont typeface="Arial" pitchFamily="34" charset="0"/>
              <a:buChar char="•"/>
              <a:defRPr sz="2351">
                <a:gradFill>
                  <a:gsLst>
                    <a:gs pos="1250">
                      <a:schemeClr val="tx2"/>
                    </a:gs>
                    <a:gs pos="99000">
                      <a:schemeClr val="tx2"/>
                    </a:gs>
                  </a:gsLst>
                  <a:lin ang="5400000" scaled="0"/>
                </a:gradFill>
              </a:defRPr>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6"/>
            <a:ext cx="4033911" cy="1831912"/>
          </a:xfrm>
        </p:spPr>
        <p:txBody>
          <a:bodyPr wrap="square">
            <a:spAutoFit/>
          </a:bodyPr>
          <a:lstStyle>
            <a:lvl1pPr marL="211177" indent="-211177">
              <a:spcBef>
                <a:spcPts val="900"/>
              </a:spcBef>
              <a:buClr>
                <a:schemeClr val="tx2"/>
              </a:buClr>
              <a:buFont typeface="Arial" pitchFamily="34" charset="0"/>
              <a:buChar char="•"/>
              <a:defRPr sz="2351">
                <a:gradFill>
                  <a:gsLst>
                    <a:gs pos="1250">
                      <a:schemeClr val="tx2"/>
                    </a:gs>
                    <a:gs pos="99000">
                      <a:schemeClr val="tx2"/>
                    </a:gs>
                  </a:gsLst>
                  <a:lin ang="5400000" scaled="0"/>
                </a:gradFill>
              </a:defRPr>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9720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6"/>
            <a:ext cx="4033911" cy="1831912"/>
          </a:xfrm>
        </p:spPr>
        <p:txBody>
          <a:bodyPr wrap="square">
            <a:spAutoFit/>
          </a:bodyPr>
          <a:lstStyle>
            <a:lvl1pPr marL="211177" indent="-211177">
              <a:spcBef>
                <a:spcPts val="900"/>
              </a:spcBef>
              <a:buClr>
                <a:schemeClr val="tx1"/>
              </a:buClr>
              <a:buFont typeface="Arial" pitchFamily="34" charset="0"/>
              <a:buChar char="•"/>
              <a:defRPr sz="2351"/>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6"/>
            <a:ext cx="4033911" cy="1831912"/>
          </a:xfrm>
        </p:spPr>
        <p:txBody>
          <a:bodyPr wrap="square">
            <a:spAutoFit/>
          </a:bodyPr>
          <a:lstStyle>
            <a:lvl1pPr marL="211177" indent="-211177">
              <a:spcBef>
                <a:spcPts val="900"/>
              </a:spcBef>
              <a:buClr>
                <a:schemeClr val="tx1"/>
              </a:buClr>
              <a:buFont typeface="Arial" pitchFamily="34" charset="0"/>
              <a:buChar char="•"/>
              <a:defRPr sz="2351"/>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385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70576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ctr" anchorCtr="0" forceAA="0" compatLnSpc="1">
            <a:prstTxWarp prst="textNoShape">
              <a:avLst/>
            </a:prstTxWarp>
            <a:noAutofit/>
          </a:bodyPr>
          <a:lstStyle/>
          <a:p>
            <a:pPr algn="ctr" defTabSz="685313"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1197325"/>
            <a:ext cx="8740142" cy="1516569"/>
          </a:xfrm>
        </p:spPr>
        <p:txBody>
          <a:bodyPr/>
          <a:lstStyle>
            <a:lvl1pPr marL="0" indent="0">
              <a:buNone/>
              <a:defRPr sz="242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6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6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4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7311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6171619"/>
            <a:ext cx="8740142" cy="296433"/>
          </a:xfrm>
          <a:prstGeom prst="rect">
            <a:avLst/>
          </a:prstGeom>
          <a:noFill/>
          <a:ln w="12700">
            <a:noFill/>
            <a:miter lim="800000"/>
            <a:headEnd type="none" w="sm" len="sm"/>
            <a:tailEnd type="none" w="sm" len="sm"/>
          </a:ln>
          <a:effectLst/>
        </p:spPr>
        <p:txBody>
          <a:bodyPr vert="horz" wrap="square" lIns="134426" tIns="107540" rIns="134426" bIns="107540" numCol="1" anchor="t" anchorCtr="0" compatLnSpc="1">
            <a:prstTxWarp prst="textNoShape">
              <a:avLst/>
            </a:prstTxWarp>
            <a:spAutoFit/>
          </a:bodyPr>
          <a:lstStyle/>
          <a:p>
            <a:pPr defTabSz="685180" eaLnBrk="0" hangingPunct="0"/>
            <a:r>
              <a:rPr lang="en-US" sz="515">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37652" y="3083656"/>
            <a:ext cx="2417896" cy="690695"/>
          </a:xfrm>
          <a:prstGeom prst="rect">
            <a:avLst/>
          </a:prstGeom>
        </p:spPr>
      </p:pic>
    </p:spTree>
    <p:extLst>
      <p:ext uri="{BB962C8B-B14F-4D97-AF65-F5344CB8AC3E}">
        <p14:creationId xmlns:p14="http://schemas.microsoft.com/office/powerpoint/2010/main" val="287853341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9026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1"/>
            <a:ext cx="9144000" cy="6260841"/>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Case Study Question….</a:t>
            </a:r>
          </a:p>
        </p:txBody>
      </p:sp>
      <p:sp>
        <p:nvSpPr>
          <p:cNvPr id="3" name="Content Placeholder 2"/>
          <p:cNvSpPr>
            <a:spLocks noGrp="1"/>
          </p:cNvSpPr>
          <p:nvPr>
            <p:ph idx="1"/>
          </p:nvPr>
        </p:nvSpPr>
        <p:spPr>
          <a:xfrm>
            <a:off x="261187" y="1482871"/>
            <a:ext cx="8574837" cy="4712995"/>
          </a:xfrm>
        </p:spPr>
        <p:txBody>
          <a:bodyPr/>
          <a:lstStyle>
            <a:lvl1pPr marL="0" indent="0">
              <a:buNone/>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755258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1189179"/>
            <a:ext cx="8740142" cy="1845185"/>
          </a:xfrm>
          <a:prstGeom prst="rect">
            <a:avLst/>
          </a:prstGeom>
        </p:spPr>
        <p:txBody>
          <a:bodyPr/>
          <a:lstStyle>
            <a:lvl1pPr marL="213510" indent="-213510">
              <a:buClr>
                <a:schemeClr val="tx1"/>
              </a:buClr>
              <a:buSzPct val="90000"/>
              <a:buFont typeface="Arial" pitchFamily="34" charset="0"/>
              <a:buChar char="•"/>
              <a:defRPr sz="26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20" indent="-206511">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30" indent="-213510">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539" indent="-168008">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545" indent="-168008">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19"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52830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727058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36159" y="6437244"/>
            <a:ext cx="2894705" cy="134483"/>
          </a:xfrm>
          <a:prstGeom prst="rect">
            <a:avLst/>
          </a:prstGeom>
        </p:spPr>
        <p:txBody>
          <a:bodyPr/>
          <a:lstStyle>
            <a:lvl1pPr>
              <a:defRPr>
                <a:solidFill>
                  <a:schemeClr val="tx2"/>
                </a:solidFill>
              </a:defRPr>
            </a:lvl1pPr>
          </a:lstStyle>
          <a:p>
            <a:pPr defTabSz="685279"/>
            <a:r>
              <a:rPr lang="en-US">
                <a:solidFill>
                  <a:srgbClr val="505050"/>
                </a:solidFill>
              </a:rPr>
              <a:t>Microsoft Confidential</a:t>
            </a:r>
          </a:p>
        </p:txBody>
      </p:sp>
      <p:sp>
        <p:nvSpPr>
          <p:cNvPr id="6" name="Slide Number Placeholder 5"/>
          <p:cNvSpPr>
            <a:spLocks noGrp="1"/>
          </p:cNvSpPr>
          <p:nvPr>
            <p:ph type="sldNum" sz="quarter" idx="12"/>
          </p:nvPr>
        </p:nvSpPr>
        <p:spPr>
          <a:xfrm>
            <a:off x="8525379" y="6437748"/>
            <a:ext cx="416698" cy="133860"/>
          </a:xfrm>
          <a:prstGeom prst="rect">
            <a:avLst/>
          </a:prstGeom>
        </p:spPr>
        <p:txBody>
          <a:bodyPr/>
          <a:lstStyle>
            <a:lvl1pPr>
              <a:defRPr>
                <a:solidFill>
                  <a:schemeClr val="tx2"/>
                </a:solidFill>
              </a:defRPr>
            </a:lvl1pPr>
          </a:lstStyle>
          <a:p>
            <a:pPr defTabSz="685800"/>
            <a:fld id="{27258FFF-F925-446B-8502-81C933981705}" type="slidenum">
              <a:rPr lang="en-US" smtClean="0">
                <a:solidFill>
                  <a:srgbClr val="505050"/>
                </a:solidFill>
              </a:rPr>
              <a:pPr defTabSz="685800"/>
              <a:t>‹#›</a:t>
            </a:fld>
            <a:endParaRPr lang="en-US">
              <a:solidFill>
                <a:srgbClr val="505050"/>
              </a:solidFill>
            </a:endParaRPr>
          </a:p>
        </p:txBody>
      </p:sp>
      <p:sp>
        <p:nvSpPr>
          <p:cNvPr id="7" name="Text Placeholder 4"/>
          <p:cNvSpPr>
            <a:spLocks noGrp="1"/>
          </p:cNvSpPr>
          <p:nvPr>
            <p:ph type="body" sz="quarter" idx="13"/>
          </p:nvPr>
        </p:nvSpPr>
        <p:spPr>
          <a:xfrm>
            <a:off x="201929" y="361912"/>
            <a:ext cx="8067824" cy="1004683"/>
          </a:xfrm>
          <a:prstGeom prst="rect">
            <a:avLst/>
          </a:prstGeom>
        </p:spPr>
        <p:txBody>
          <a:bodyPr lIns="146304" tIns="91440" rIns="146304" bIns="91440">
            <a:noAutofit/>
          </a:bodyPr>
          <a:lstStyle>
            <a:lvl1pPr marL="0" indent="0">
              <a:lnSpc>
                <a:spcPct val="90000"/>
              </a:lnSpc>
              <a:spcBef>
                <a:spcPts val="880"/>
              </a:spcBef>
              <a:spcAft>
                <a:spcPts val="1765"/>
              </a:spcAft>
              <a:buFontTx/>
              <a:buNone/>
              <a:defRPr lang="en-US" sz="3821" b="0" i="0" kern="1200" spc="0" baseline="0" dirty="0" smtClean="0">
                <a:solidFill>
                  <a:schemeClr val="tx2"/>
                </a:solidFill>
                <a:latin typeface="+mj-lt"/>
                <a:ea typeface="+mn-ea"/>
                <a:cs typeface="+mn-cs"/>
              </a:defRPr>
            </a:lvl1pPr>
          </a:lstStyle>
          <a:p>
            <a:pPr marL="0" marR="0" lvl="0" indent="0" algn="l" defTabSz="685381" rtl="0" eaLnBrk="1" fontAlgn="auto" latinLnBrk="0" hangingPunct="1">
              <a:lnSpc>
                <a:spcPct val="90000"/>
              </a:lnSpc>
              <a:spcBef>
                <a:spcPts val="880"/>
              </a:spcBef>
              <a:spcAft>
                <a:spcPts val="1765"/>
              </a:spcAft>
              <a:buClrTx/>
              <a:buSzPct val="90000"/>
              <a:buFontTx/>
              <a:buNone/>
              <a:tabLst/>
            </a:pPr>
            <a:r>
              <a:rPr lang="en-US"/>
              <a:t>Click to edit Master text</a:t>
            </a:r>
          </a:p>
        </p:txBody>
      </p:sp>
    </p:spTree>
    <p:extLst>
      <p:ext uri="{BB962C8B-B14F-4D97-AF65-F5344CB8AC3E}">
        <p14:creationId xmlns:p14="http://schemas.microsoft.com/office/powerpoint/2010/main" val="828782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336159" y="6437244"/>
            <a:ext cx="2894705" cy="134483"/>
          </a:xfrm>
          <a:prstGeom prst="rect">
            <a:avLst/>
          </a:prstGeom>
        </p:spPr>
        <p:txBody>
          <a:bodyPr/>
          <a:lstStyle>
            <a:lvl1pPr>
              <a:defRPr>
                <a:solidFill>
                  <a:schemeClr val="tx2"/>
                </a:solidFill>
              </a:defRPr>
            </a:lvl1pPr>
          </a:lstStyle>
          <a:p>
            <a:pPr defTabSz="685279"/>
            <a:r>
              <a:rPr lang="en-US">
                <a:solidFill>
                  <a:srgbClr val="505050"/>
                </a:solidFill>
              </a:rPr>
              <a:t>Microsoft Confidential</a:t>
            </a:r>
          </a:p>
        </p:txBody>
      </p:sp>
      <p:sp>
        <p:nvSpPr>
          <p:cNvPr id="4" name="Slide Number Placeholder 3"/>
          <p:cNvSpPr>
            <a:spLocks noGrp="1"/>
          </p:cNvSpPr>
          <p:nvPr>
            <p:ph type="sldNum" sz="quarter" idx="11"/>
          </p:nvPr>
        </p:nvSpPr>
        <p:spPr>
          <a:xfrm>
            <a:off x="8525379" y="6437748"/>
            <a:ext cx="416698" cy="133860"/>
          </a:xfrm>
          <a:prstGeom prst="rect">
            <a:avLst/>
          </a:prstGeom>
        </p:spPr>
        <p:txBody>
          <a:bodyPr/>
          <a:lstStyle>
            <a:lvl1pPr>
              <a:defRPr>
                <a:solidFill>
                  <a:schemeClr val="tx2"/>
                </a:solidFill>
              </a:defRPr>
            </a:lvl1pPr>
          </a:lstStyle>
          <a:p>
            <a:pPr defTabSz="685800"/>
            <a:fld id="{27258FFF-F925-446B-8502-81C933981705}" type="slidenum">
              <a:rPr lang="en-US" smtClean="0">
                <a:solidFill>
                  <a:srgbClr val="505050"/>
                </a:solidFill>
              </a:rPr>
              <a:pPr defTabSz="685800"/>
              <a:t>‹#›</a:t>
            </a:fld>
            <a:endParaRPr lang="en-US">
              <a:solidFill>
                <a:srgbClr val="505050"/>
              </a:solidFill>
            </a:endParaRPr>
          </a:p>
        </p:txBody>
      </p:sp>
      <p:sp>
        <p:nvSpPr>
          <p:cNvPr id="5" name="Text Placeholder 4"/>
          <p:cNvSpPr>
            <a:spLocks noGrp="1"/>
          </p:cNvSpPr>
          <p:nvPr>
            <p:ph type="body" sz="quarter" idx="12"/>
          </p:nvPr>
        </p:nvSpPr>
        <p:spPr>
          <a:xfrm>
            <a:off x="201929" y="361912"/>
            <a:ext cx="8067824" cy="1004683"/>
          </a:xfrm>
          <a:prstGeom prst="rect">
            <a:avLst/>
          </a:prstGeom>
        </p:spPr>
        <p:txBody>
          <a:bodyPr lIns="146304" tIns="91440" rIns="146304" bIns="91440">
            <a:noAutofit/>
          </a:bodyPr>
          <a:lstStyle>
            <a:lvl1pPr marL="0" indent="0">
              <a:lnSpc>
                <a:spcPct val="90000"/>
              </a:lnSpc>
              <a:spcBef>
                <a:spcPts val="880"/>
              </a:spcBef>
              <a:spcAft>
                <a:spcPts val="1765"/>
              </a:spcAft>
              <a:buFontTx/>
              <a:buNone/>
              <a:defRPr lang="en-US" sz="3821" b="0" i="0" kern="1200" spc="0" baseline="0" dirty="0" smtClean="0">
                <a:solidFill>
                  <a:schemeClr val="tx2"/>
                </a:solidFill>
                <a:latin typeface="+mj-lt"/>
                <a:ea typeface="+mn-ea"/>
                <a:cs typeface="+mn-cs"/>
              </a:defRPr>
            </a:lvl1pPr>
          </a:lstStyle>
          <a:p>
            <a:pPr marL="0" marR="0" lvl="0" indent="0" algn="l" defTabSz="685381" rtl="0" eaLnBrk="1" fontAlgn="auto" latinLnBrk="0" hangingPunct="1">
              <a:lnSpc>
                <a:spcPct val="90000"/>
              </a:lnSpc>
              <a:spcBef>
                <a:spcPts val="880"/>
              </a:spcBef>
              <a:spcAft>
                <a:spcPts val="1765"/>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01933" y="1117579"/>
            <a:ext cx="8112178" cy="490199"/>
          </a:xfrm>
          <a:prstGeom prst="rect">
            <a:avLst/>
          </a:prstGeom>
        </p:spPr>
        <p:txBody>
          <a:bodyPr lIns="192024" anchor="t"/>
          <a:lstStyle>
            <a:lvl1pPr marL="0" indent="0">
              <a:buNone/>
              <a:defRPr lang="en-US" sz="2206" kern="1200" smtClean="0">
                <a:solidFill>
                  <a:schemeClr val="accent1"/>
                </a:solidFill>
                <a:latin typeface="+mj-lt"/>
                <a:ea typeface="+mn-ea"/>
                <a:cs typeface="+mn-cs"/>
              </a:defRPr>
            </a:lvl1pPr>
            <a:lvl2pPr marL="0" indent="0">
              <a:buNone/>
              <a:defRPr lang="en-US" sz="2331" kern="1200" smtClean="0">
                <a:solidFill>
                  <a:schemeClr val="bg1"/>
                </a:solidFill>
                <a:latin typeface="+mj-lt"/>
                <a:ea typeface="+mn-ea"/>
                <a:cs typeface="+mn-cs"/>
              </a:defRPr>
            </a:lvl2pPr>
            <a:lvl3pPr marL="0" indent="0">
              <a:buNone/>
              <a:defRPr lang="en-US" sz="2331" kern="1200" smtClean="0">
                <a:solidFill>
                  <a:schemeClr val="bg1"/>
                </a:solidFill>
                <a:latin typeface="+mj-lt"/>
                <a:ea typeface="+mn-ea"/>
                <a:cs typeface="+mn-cs"/>
              </a:defRPr>
            </a:lvl3pPr>
            <a:lvl4pPr marL="0" indent="0">
              <a:buNone/>
              <a:defRPr lang="en-US" sz="2331" kern="1200" smtClean="0">
                <a:solidFill>
                  <a:schemeClr val="bg1"/>
                </a:solidFill>
                <a:latin typeface="+mj-lt"/>
                <a:ea typeface="+mn-ea"/>
                <a:cs typeface="+mn-cs"/>
              </a:defRPr>
            </a:lvl4pPr>
            <a:lvl5pPr marL="0" indent="0">
              <a:buNone/>
              <a:defRPr lang="en-US" sz="2331"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837796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36159" y="6437244"/>
            <a:ext cx="2894705" cy="134483"/>
          </a:xfrm>
          <a:prstGeom prst="rect">
            <a:avLst/>
          </a:prstGeom>
        </p:spPr>
        <p:txBody>
          <a:bodyPr/>
          <a:lstStyle>
            <a:lvl1pPr>
              <a:defRPr>
                <a:solidFill>
                  <a:schemeClr val="tx2"/>
                </a:solidFill>
              </a:defRPr>
            </a:lvl1pPr>
          </a:lstStyle>
          <a:p>
            <a:pPr defTabSz="685279"/>
            <a:r>
              <a:rPr lang="en-US">
                <a:solidFill>
                  <a:srgbClr val="505050"/>
                </a:solidFill>
              </a:rPr>
              <a:t>Microsoft Confidential</a:t>
            </a:r>
          </a:p>
        </p:txBody>
      </p:sp>
      <p:sp>
        <p:nvSpPr>
          <p:cNvPr id="6" name="Slide Number Placeholder 5"/>
          <p:cNvSpPr>
            <a:spLocks noGrp="1"/>
          </p:cNvSpPr>
          <p:nvPr>
            <p:ph type="sldNum" sz="quarter" idx="12"/>
          </p:nvPr>
        </p:nvSpPr>
        <p:spPr>
          <a:xfrm>
            <a:off x="8525379" y="6437748"/>
            <a:ext cx="416698" cy="133860"/>
          </a:xfrm>
          <a:prstGeom prst="rect">
            <a:avLst/>
          </a:prstGeom>
        </p:spPr>
        <p:txBody>
          <a:bodyPr/>
          <a:lstStyle>
            <a:lvl1pPr>
              <a:defRPr>
                <a:solidFill>
                  <a:schemeClr val="tx2"/>
                </a:solidFill>
              </a:defRPr>
            </a:lvl1pPr>
          </a:lstStyle>
          <a:p>
            <a:pPr defTabSz="685800"/>
            <a:fld id="{27258FFF-F925-446B-8502-81C933981705}" type="slidenum">
              <a:rPr lang="en-US" smtClean="0">
                <a:solidFill>
                  <a:srgbClr val="505050"/>
                </a:solidFill>
              </a:rPr>
              <a:pPr defTabSz="685800"/>
              <a:t>‹#›</a:t>
            </a:fld>
            <a:endParaRPr lang="en-US">
              <a:solidFill>
                <a:srgbClr val="505050"/>
              </a:solidFill>
            </a:endParaRPr>
          </a:p>
        </p:txBody>
      </p:sp>
      <p:sp>
        <p:nvSpPr>
          <p:cNvPr id="7" name="Text Placeholder 4"/>
          <p:cNvSpPr>
            <a:spLocks noGrp="1"/>
          </p:cNvSpPr>
          <p:nvPr>
            <p:ph type="body" sz="quarter" idx="13"/>
          </p:nvPr>
        </p:nvSpPr>
        <p:spPr>
          <a:xfrm>
            <a:off x="201929" y="291073"/>
            <a:ext cx="8067824" cy="1004683"/>
          </a:xfrm>
          <a:prstGeom prst="rect">
            <a:avLst/>
          </a:prstGeom>
        </p:spPr>
        <p:txBody>
          <a:bodyPr lIns="146304" tIns="91440" rIns="146304" bIns="91440">
            <a:noAutofit/>
          </a:bodyPr>
          <a:lstStyle>
            <a:lvl1pPr marL="0" indent="0">
              <a:lnSpc>
                <a:spcPct val="90000"/>
              </a:lnSpc>
              <a:spcBef>
                <a:spcPts val="880"/>
              </a:spcBef>
              <a:spcAft>
                <a:spcPts val="1765"/>
              </a:spcAft>
              <a:buFontTx/>
              <a:buNone/>
              <a:defRPr lang="en-US" sz="3821" b="0" i="0" kern="1200" spc="0" baseline="0" dirty="0" smtClean="0">
                <a:solidFill>
                  <a:schemeClr val="tx2"/>
                </a:solidFill>
                <a:latin typeface="+mj-lt"/>
                <a:ea typeface="+mn-ea"/>
                <a:cs typeface="+mn-cs"/>
              </a:defRPr>
            </a:lvl1pPr>
          </a:lstStyle>
          <a:p>
            <a:pPr marL="0" marR="0" lvl="0" indent="0" algn="l" defTabSz="685381" rtl="0" eaLnBrk="1" fontAlgn="auto" latinLnBrk="0" hangingPunct="1">
              <a:lnSpc>
                <a:spcPct val="90000"/>
              </a:lnSpc>
              <a:spcBef>
                <a:spcPts val="880"/>
              </a:spcBef>
              <a:spcAft>
                <a:spcPts val="1765"/>
              </a:spcAft>
              <a:buClrTx/>
              <a:buSzPct val="90000"/>
              <a:buFontTx/>
              <a:buNone/>
              <a:tabLst/>
            </a:pPr>
            <a:r>
              <a:rPr lang="en-US"/>
              <a:t>Click to edit Master text</a:t>
            </a:r>
          </a:p>
        </p:txBody>
      </p:sp>
    </p:spTree>
    <p:extLst>
      <p:ext uri="{BB962C8B-B14F-4D97-AF65-F5344CB8AC3E}">
        <p14:creationId xmlns:p14="http://schemas.microsoft.com/office/powerpoint/2010/main" val="3833234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336159" y="6437244"/>
            <a:ext cx="2894705" cy="134483"/>
          </a:xfrm>
          <a:prstGeom prst="rect">
            <a:avLst/>
          </a:prstGeom>
        </p:spPr>
        <p:txBody>
          <a:bodyPr/>
          <a:lstStyle>
            <a:lvl1pPr>
              <a:defRPr>
                <a:solidFill>
                  <a:schemeClr val="tx2"/>
                </a:solidFill>
              </a:defRPr>
            </a:lvl1pPr>
          </a:lstStyle>
          <a:p>
            <a:pPr defTabSz="685279"/>
            <a:r>
              <a:rPr lang="en-US">
                <a:solidFill>
                  <a:srgbClr val="505050"/>
                </a:solidFill>
              </a:rPr>
              <a:t>Microsoft Confidential</a:t>
            </a:r>
          </a:p>
        </p:txBody>
      </p:sp>
      <p:sp>
        <p:nvSpPr>
          <p:cNvPr id="4" name="Slide Number Placeholder 3"/>
          <p:cNvSpPr>
            <a:spLocks noGrp="1"/>
          </p:cNvSpPr>
          <p:nvPr>
            <p:ph type="sldNum" sz="quarter" idx="11"/>
          </p:nvPr>
        </p:nvSpPr>
        <p:spPr>
          <a:xfrm>
            <a:off x="8525379" y="6437748"/>
            <a:ext cx="416698" cy="133860"/>
          </a:xfrm>
          <a:prstGeom prst="rect">
            <a:avLst/>
          </a:prstGeom>
        </p:spPr>
        <p:txBody>
          <a:bodyPr/>
          <a:lstStyle>
            <a:lvl1pPr>
              <a:defRPr>
                <a:solidFill>
                  <a:schemeClr val="tx2"/>
                </a:solidFill>
              </a:defRPr>
            </a:lvl1pPr>
          </a:lstStyle>
          <a:p>
            <a:pPr defTabSz="685800"/>
            <a:fld id="{27258FFF-F925-446B-8502-81C933981705}" type="slidenum">
              <a:rPr lang="en-US" smtClean="0">
                <a:solidFill>
                  <a:srgbClr val="505050"/>
                </a:solidFill>
              </a:rPr>
              <a:pPr defTabSz="685800"/>
              <a:t>‹#›</a:t>
            </a:fld>
            <a:endParaRPr lang="en-US">
              <a:solidFill>
                <a:srgbClr val="505050"/>
              </a:solidFill>
            </a:endParaRPr>
          </a:p>
        </p:txBody>
      </p:sp>
      <p:sp>
        <p:nvSpPr>
          <p:cNvPr id="5" name="Text Placeholder 4"/>
          <p:cNvSpPr>
            <a:spLocks noGrp="1"/>
          </p:cNvSpPr>
          <p:nvPr>
            <p:ph type="body" sz="quarter" idx="12"/>
          </p:nvPr>
        </p:nvSpPr>
        <p:spPr>
          <a:xfrm>
            <a:off x="201929" y="361912"/>
            <a:ext cx="8067824" cy="1004683"/>
          </a:xfrm>
          <a:prstGeom prst="rect">
            <a:avLst/>
          </a:prstGeom>
        </p:spPr>
        <p:txBody>
          <a:bodyPr lIns="146304" tIns="91440" rIns="146304" bIns="91440">
            <a:noAutofit/>
          </a:bodyPr>
          <a:lstStyle>
            <a:lvl1pPr marL="0" indent="0">
              <a:lnSpc>
                <a:spcPct val="90000"/>
              </a:lnSpc>
              <a:spcBef>
                <a:spcPts val="879"/>
              </a:spcBef>
              <a:spcAft>
                <a:spcPts val="1765"/>
              </a:spcAft>
              <a:buFontTx/>
              <a:buNone/>
              <a:defRPr lang="en-US" sz="3821" b="0" i="0" kern="1200" spc="0" baseline="0" dirty="0" smtClean="0">
                <a:solidFill>
                  <a:schemeClr val="tx2"/>
                </a:solidFill>
                <a:latin typeface="+mj-lt"/>
                <a:ea typeface="+mn-ea"/>
                <a:cs typeface="+mn-cs"/>
              </a:defRPr>
            </a:lvl1pPr>
          </a:lstStyle>
          <a:p>
            <a:pPr marL="0" marR="0" lvl="0" indent="0" algn="l" defTabSz="685249" rtl="0" eaLnBrk="1" fontAlgn="auto" latinLnBrk="0" hangingPunct="1">
              <a:lnSpc>
                <a:spcPct val="90000"/>
              </a:lnSpc>
              <a:spcBef>
                <a:spcPts val="879"/>
              </a:spcBef>
              <a:spcAft>
                <a:spcPts val="1765"/>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01933" y="1265404"/>
            <a:ext cx="8112178" cy="507511"/>
          </a:xfrm>
          <a:prstGeom prst="rect">
            <a:avLst/>
          </a:prstGeom>
        </p:spPr>
        <p:txBody>
          <a:bodyPr lIns="192024" anchor="ctr"/>
          <a:lstStyle>
            <a:lvl1pPr marL="0" indent="0">
              <a:buNone/>
              <a:defRPr lang="en-US" sz="2331" kern="1200" smtClean="0">
                <a:solidFill>
                  <a:schemeClr val="tx2"/>
                </a:solidFill>
                <a:latin typeface="+mj-lt"/>
                <a:ea typeface="+mn-ea"/>
                <a:cs typeface="+mn-cs"/>
              </a:defRPr>
            </a:lvl1pPr>
            <a:lvl2pPr marL="0" indent="0">
              <a:buNone/>
              <a:defRPr lang="en-US" sz="2331" kern="1200" smtClean="0">
                <a:solidFill>
                  <a:schemeClr val="bg1"/>
                </a:solidFill>
                <a:latin typeface="+mj-lt"/>
                <a:ea typeface="+mn-ea"/>
                <a:cs typeface="+mn-cs"/>
              </a:defRPr>
            </a:lvl2pPr>
            <a:lvl3pPr marL="0" indent="0">
              <a:buNone/>
              <a:defRPr lang="en-US" sz="2331" kern="1200" smtClean="0">
                <a:solidFill>
                  <a:schemeClr val="bg1"/>
                </a:solidFill>
                <a:latin typeface="+mj-lt"/>
                <a:ea typeface="+mn-ea"/>
                <a:cs typeface="+mn-cs"/>
              </a:defRPr>
            </a:lvl3pPr>
            <a:lvl4pPr marL="0" indent="0">
              <a:buNone/>
              <a:defRPr lang="en-US" sz="2331" kern="1200" smtClean="0">
                <a:solidFill>
                  <a:schemeClr val="bg1"/>
                </a:solidFill>
                <a:latin typeface="+mj-lt"/>
                <a:ea typeface="+mn-ea"/>
                <a:cs typeface="+mn-cs"/>
              </a:defRPr>
            </a:lvl4pPr>
            <a:lvl5pPr marL="0" indent="0">
              <a:buNone/>
              <a:defRPr lang="en-US" sz="2331"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114405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7"/>
            <a:ext cx="3886200" cy="19949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7"/>
            <a:ext cx="3886200" cy="19949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822612"/>
            <a:fld id="{8FC53413-301C-47E6-B34C-D76C6FD1FDFC}" type="datetimeFigureOut">
              <a:rPr lang="en-US" smtClean="0">
                <a:solidFill>
                  <a:prstClr val="black">
                    <a:tint val="75000"/>
                  </a:prstClr>
                </a:solidFill>
              </a:rPr>
              <a:pPr defTabSz="822612"/>
              <a:t>6/14/2018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822612"/>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822612"/>
            <a:fld id="{FFA16D97-A570-46C5-8DFA-CD6532C3FC79}" type="slidenum">
              <a:rPr lang="en-US" smtClean="0">
                <a:solidFill>
                  <a:prstClr val="black">
                    <a:tint val="75000"/>
                  </a:prstClr>
                </a:solidFill>
              </a:rPr>
              <a:pPr defTabSz="822612"/>
              <a:t>‹#›</a:t>
            </a:fld>
            <a:endParaRPr lang="en-US">
              <a:solidFill>
                <a:prstClr val="black">
                  <a:tint val="75000"/>
                </a:prstClr>
              </a:solidFill>
            </a:endParaRPr>
          </a:p>
        </p:txBody>
      </p:sp>
    </p:spTree>
    <p:extLst>
      <p:ext uri="{BB962C8B-B14F-4D97-AF65-F5344CB8AC3E}">
        <p14:creationId xmlns:p14="http://schemas.microsoft.com/office/powerpoint/2010/main" val="27141906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de-DE"/>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5458486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151352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de-DE"/>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374243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60375" y="-3"/>
            <a:ext cx="7773988" cy="1296957"/>
          </a:xfrm>
        </p:spPr>
        <p:txBody>
          <a:bodyPr/>
          <a:lstStyle>
            <a:lvl1pPr>
              <a:defRPr/>
            </a:lvl1pPr>
          </a:lstStyle>
          <a:p>
            <a:r>
              <a:rPr lang="en-US" dirty="0"/>
              <a:t>Answer…</a:t>
            </a:r>
          </a:p>
        </p:txBody>
      </p:sp>
      <p:sp>
        <p:nvSpPr>
          <p:cNvPr id="3" name="Content Placeholder 2"/>
          <p:cNvSpPr>
            <a:spLocks noGrp="1"/>
          </p:cNvSpPr>
          <p:nvPr>
            <p:ph idx="1"/>
          </p:nvPr>
        </p:nvSpPr>
        <p:spPr>
          <a:xfrm>
            <a:off x="261187" y="1482871"/>
            <a:ext cx="8574837"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742007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0511418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6192270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8491483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de-DE"/>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2723878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de-DE"/>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de-DE"/>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6568885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5191384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6120462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30085" y="1"/>
            <a:ext cx="775476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151194" y="1231902"/>
            <a:ext cx="8833654" cy="4933487"/>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6986954" y="5823049"/>
            <a:ext cx="2086708" cy="646331"/>
          </a:xfrm>
          <a:prstGeom prst="rect">
            <a:avLst/>
          </a:prstGeom>
          <a:noFill/>
        </p:spPr>
        <p:txBody>
          <a:bodyPr wrap="square" rtlCol="0">
            <a:spAutoFit/>
          </a:bodyPr>
          <a:lstStyle/>
          <a:p>
            <a:r>
              <a:rPr lang="en-US" sz="75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158354" y="6206895"/>
            <a:ext cx="8826103" cy="603708"/>
          </a:xfrm>
          <a:solidFill>
            <a:srgbClr val="FFF2CC"/>
          </a:solidFill>
        </p:spPr>
        <p:txBody>
          <a:bodyPr>
            <a:noAutofit/>
          </a:bodyPr>
          <a:lstStyle>
            <a:lvl1pPr marL="0" indent="0">
              <a:buFontTx/>
              <a:buNone/>
              <a:defRPr sz="1350" u="sng">
                <a:solidFill>
                  <a:srgbClr val="0070C0"/>
                </a:solidFill>
              </a:defRPr>
            </a:lvl1pPr>
            <a:lvl2pPr marL="342900" indent="0">
              <a:buFontTx/>
              <a:buNone/>
              <a:defRPr sz="1350" u="sng">
                <a:solidFill>
                  <a:srgbClr val="0070C0"/>
                </a:solidFill>
              </a:defRPr>
            </a:lvl2pPr>
            <a:lvl3pPr marL="685800" indent="0">
              <a:buFontTx/>
              <a:buNone/>
              <a:defRPr sz="1350" u="sng">
                <a:solidFill>
                  <a:srgbClr val="0070C0"/>
                </a:solidFill>
              </a:defRPr>
            </a:lvl3pPr>
            <a:lvl4pPr marL="1028700" indent="0">
              <a:buFontTx/>
              <a:buNone/>
              <a:defRPr sz="1350" u="sng">
                <a:solidFill>
                  <a:srgbClr val="0070C0"/>
                </a:solidFill>
              </a:defRPr>
            </a:lvl4pPr>
            <a:lvl5pPr marL="1371600" indent="0">
              <a:buFontTx/>
              <a:buNone/>
              <a:defRPr sz="135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23460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44140" y="347874"/>
            <a:ext cx="6298800" cy="923330"/>
          </a:xfrm>
        </p:spPr>
        <p:txBody>
          <a:bodyPr>
            <a:normAutofit/>
          </a:bodyPr>
          <a:lstStyle>
            <a:lvl1pPr algn="l" defTabSz="685800"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01060" y="1271204"/>
            <a:ext cx="8741880" cy="464191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Edit Master text styles</a:t>
            </a:r>
          </a:p>
        </p:txBody>
      </p:sp>
      <p:sp>
        <p:nvSpPr>
          <p:cNvPr id="5" name="Rectangle 4"/>
          <p:cNvSpPr/>
          <p:nvPr userDrawn="1"/>
        </p:nvSpPr>
        <p:spPr>
          <a:xfrm>
            <a:off x="201060" y="347874"/>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7282032" cy="823460"/>
          </a:xfrm>
          <a:solidFill>
            <a:srgbClr val="92D050"/>
          </a:solidFill>
        </p:spPr>
        <p:txBody>
          <a:bodyPr>
            <a:noAutofit/>
          </a:bodyPr>
          <a:lstStyle>
            <a:lvl1pPr marL="0" indent="0">
              <a:buFontTx/>
              <a:buNone/>
              <a:defRPr sz="1500" u="sng">
                <a:solidFill>
                  <a:srgbClr val="0070C0"/>
                </a:solidFill>
              </a:defRPr>
            </a:lvl1pPr>
            <a:lvl2pPr marL="342900" indent="0">
              <a:buFontTx/>
              <a:buNone/>
              <a:defRPr sz="1500" u="sng">
                <a:solidFill>
                  <a:srgbClr val="0070C0"/>
                </a:solidFill>
              </a:defRPr>
            </a:lvl2pPr>
            <a:lvl3pPr marL="685800" indent="0">
              <a:buFontTx/>
              <a:buNone/>
              <a:defRPr sz="1500" u="sng">
                <a:solidFill>
                  <a:srgbClr val="0070C0"/>
                </a:solidFill>
              </a:defRPr>
            </a:lvl3pPr>
            <a:lvl4pPr marL="1028700" indent="0">
              <a:buFontTx/>
              <a:buNone/>
              <a:defRPr sz="1500" u="sng">
                <a:solidFill>
                  <a:srgbClr val="0070C0"/>
                </a:solidFill>
              </a:defRPr>
            </a:lvl4pPr>
            <a:lvl5pPr marL="1371600" indent="0">
              <a:buFontTx/>
              <a:buNone/>
              <a:defRPr sz="15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19920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3399FF"/>
                </a:solidFill>
              </a:rPr>
              <a:t>LAB</a:t>
            </a:r>
          </a:p>
        </p:txBody>
      </p:sp>
      <p:sp>
        <p:nvSpPr>
          <p:cNvPr id="8" name="Text Placeholder 4">
            <a:extLst>
              <a:ext uri="{FF2B5EF4-FFF2-40B4-BE49-F238E27FC236}">
                <a16:creationId xmlns:a16="http://schemas.microsoft.com/office/drawing/2014/main" id="{10E0EB35-1ACE-4DBD-9585-A5ED9578289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3" y="220717"/>
            <a:ext cx="8833654" cy="1308538"/>
          </a:xfrm>
          <a:solidFill>
            <a:schemeClr val="accent4">
              <a:lumMod val="40000"/>
              <a:lumOff val="60000"/>
            </a:schemeClr>
          </a:solidFill>
        </p:spPr>
        <p:txBody>
          <a:bodyPr>
            <a:normAutofit/>
          </a:bodyPr>
          <a:lstStyle>
            <a:lvl1pPr>
              <a:defRPr sz="2700"/>
            </a:lvl1pPr>
          </a:lstStyle>
          <a:p>
            <a:r>
              <a:rPr lang="en-US" dirty="0"/>
              <a:t>Click to edit Question style</a:t>
            </a:r>
          </a:p>
        </p:txBody>
      </p:sp>
      <p:sp>
        <p:nvSpPr>
          <p:cNvPr id="3" name="Content Placeholder 2"/>
          <p:cNvSpPr>
            <a:spLocks noGrp="1"/>
          </p:cNvSpPr>
          <p:nvPr>
            <p:ph idx="1" hasCustomPrompt="1"/>
          </p:nvPr>
        </p:nvSpPr>
        <p:spPr>
          <a:xfrm>
            <a:off x="151194" y="152925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350627" y="184393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609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151194" y="353551"/>
            <a:ext cx="8833654"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p:spPr>
        <p:txBody>
          <a:bodyPr>
            <a:normAutofit/>
          </a:bodyPr>
          <a:lstStyle>
            <a:lvl1pPr marL="0" indent="0" defTabSz="0">
              <a:buFont typeface="Arial" panose="020B0604020202020204" pitchFamily="34" charset="0"/>
              <a:buNone/>
              <a:defRPr sz="75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75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75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75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75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7016262" y="6377354"/>
            <a:ext cx="2086708" cy="646331"/>
          </a:xfrm>
          <a:prstGeom prst="rect">
            <a:avLst/>
          </a:prstGeom>
          <a:noFill/>
        </p:spPr>
        <p:txBody>
          <a:bodyPr wrap="square" rtlCol="0">
            <a:spAutoFit/>
          </a:bodyPr>
          <a:lstStyle/>
          <a:p>
            <a:r>
              <a:rPr lang="en-US" sz="750" dirty="0"/>
              <a:t>Socialize: </a:t>
            </a:r>
            <a:r>
              <a:rPr lang="en-US" dirty="0"/>
              <a:t>#70-535 @ITProGuru</a:t>
            </a:r>
          </a:p>
        </p:txBody>
      </p:sp>
    </p:spTree>
    <p:extLst>
      <p:ext uri="{BB962C8B-B14F-4D97-AF65-F5344CB8AC3E}">
        <p14:creationId xmlns:p14="http://schemas.microsoft.com/office/powerpoint/2010/main" val="2176165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59380" y="347874"/>
            <a:ext cx="6088380" cy="800207"/>
          </a:xfrm>
        </p:spPr>
        <p:txBody>
          <a:bodyPr>
            <a:normAutofit/>
          </a:bodyPr>
          <a:lstStyle>
            <a:lvl1pPr algn="l" defTabSz="685800"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01060" y="1361440"/>
            <a:ext cx="8741880" cy="4704080"/>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endParaRPr lang="en-US" dirty="0"/>
          </a:p>
        </p:txBody>
      </p:sp>
      <p:sp>
        <p:nvSpPr>
          <p:cNvPr id="3" name="Rectangle 2"/>
          <p:cNvSpPr/>
          <p:nvPr userDrawn="1"/>
        </p:nvSpPr>
        <p:spPr>
          <a:xfrm>
            <a:off x="201060" y="286312"/>
            <a:ext cx="3235181" cy="715581"/>
          </a:xfrm>
          <a:prstGeom prst="rect">
            <a:avLst/>
          </a:prstGeom>
        </p:spPr>
        <p:txBody>
          <a:bodyPr wrap="none">
            <a:spAutoFit/>
          </a:bodyPr>
          <a:lstStyle/>
          <a:p>
            <a:r>
              <a:rPr lang="en-US" sz="4050" dirty="0"/>
              <a:t>EXAM TIP!</a:t>
            </a:r>
          </a:p>
        </p:txBody>
      </p:sp>
    </p:spTree>
    <p:extLst>
      <p:ext uri="{BB962C8B-B14F-4D97-AF65-F5344CB8AC3E}">
        <p14:creationId xmlns:p14="http://schemas.microsoft.com/office/powerpoint/2010/main" val="266688771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3" y="220717"/>
            <a:ext cx="8833654" cy="1308538"/>
          </a:xfrm>
          <a:solidFill>
            <a:schemeClr val="accent4">
              <a:lumMod val="40000"/>
              <a:lumOff val="60000"/>
            </a:schemeClr>
          </a:solidFill>
        </p:spPr>
        <p:txBody>
          <a:bodyPr>
            <a:normAutofit/>
          </a:bodyPr>
          <a:lstStyle>
            <a:lvl1pPr>
              <a:defRPr sz="2700"/>
            </a:lvl1pPr>
          </a:lstStyle>
          <a:p>
            <a:r>
              <a:rPr lang="en-US" dirty="0"/>
              <a:t>Click to edit Question style</a:t>
            </a:r>
          </a:p>
        </p:txBody>
      </p:sp>
      <p:sp>
        <p:nvSpPr>
          <p:cNvPr id="3" name="Content Placeholder 2"/>
          <p:cNvSpPr>
            <a:spLocks noGrp="1"/>
          </p:cNvSpPr>
          <p:nvPr>
            <p:ph idx="1" hasCustomPrompt="1"/>
          </p:nvPr>
        </p:nvSpPr>
        <p:spPr>
          <a:xfrm>
            <a:off x="151194" y="152925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350627" y="184393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44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194" y="353551"/>
            <a:ext cx="8833654"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151194" y="1231902"/>
            <a:ext cx="8833654" cy="4933487"/>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3353974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5360859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527" y="358017"/>
            <a:ext cx="7886700" cy="2275854"/>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519527" y="2994923"/>
            <a:ext cx="7886700" cy="1500187"/>
          </a:xfrm>
        </p:spPr>
        <p:txBody>
          <a:bodyPr/>
          <a:lstStyle>
            <a:lvl1pPr marL="0" indent="0">
              <a:buNone/>
              <a:defRPr sz="1800" baseline="0">
                <a:solidFill>
                  <a:srgbClr val="0070C0"/>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336992" y="6061767"/>
            <a:ext cx="1141803" cy="326167"/>
          </a:xfrm>
          <a:prstGeom prst="rect">
            <a:avLst/>
          </a:prstGeom>
        </p:spPr>
      </p:pic>
    </p:spTree>
    <p:extLst>
      <p:ext uri="{BB962C8B-B14F-4D97-AF65-F5344CB8AC3E}">
        <p14:creationId xmlns:p14="http://schemas.microsoft.com/office/powerpoint/2010/main" val="381601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5440625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19619"/>
            <a:ext cx="78867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7640" y="1279525"/>
            <a:ext cx="427482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58690" y="1279525"/>
            <a:ext cx="427482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5850629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6/14/2018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94792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74626"/>
            <a:ext cx="8286750" cy="993775"/>
          </a:xfrm>
        </p:spPr>
        <p:txBody>
          <a:bodyPr>
            <a:normAutofit/>
          </a:bodyPr>
          <a:lstStyle>
            <a:lvl1pPr>
              <a:defRPr sz="405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6/14/2018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930306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6/14/2018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7947440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5053612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0552870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5363084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602830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defRPr sz="6470" spc="-7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3248400" y="6586706"/>
            <a:ext cx="2647200"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7032614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775241"/>
            <a:ext cx="874188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1975115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9143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01930" y="347873"/>
            <a:ext cx="78867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1189177"/>
            <a:ext cx="8741880" cy="2018835"/>
          </a:xfrm>
        </p:spPr>
        <p:txBody>
          <a:bodyPr/>
          <a:lstStyle>
            <a:lvl1pPr marL="0" indent="0">
              <a:buNone/>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128483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image" Target="../media/image1.png"/><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4.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theme" Target="../theme/theme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6" r:id="rId3"/>
    <p:sldLayoutId id="2147483701" r:id="rId4"/>
    <p:sldLayoutId id="2147483662" r:id="rId5"/>
    <p:sldLayoutId id="2147483709" r:id="rId6"/>
    <p:sldLayoutId id="2147483699" r:id="rId7"/>
    <p:sldLayoutId id="2147483702" r:id="rId8"/>
    <p:sldLayoutId id="2147483700" r:id="rId9"/>
    <p:sldLayoutId id="2147483705" r:id="rId10"/>
    <p:sldLayoutId id="2147483703" r:id="rId11"/>
    <p:sldLayoutId id="2147483706" r:id="rId12"/>
    <p:sldLayoutId id="2147483663" r:id="rId13"/>
    <p:sldLayoutId id="2147483664" r:id="rId14"/>
    <p:sldLayoutId id="2147483665" r:id="rId15"/>
    <p:sldLayoutId id="2147483667" r:id="rId16"/>
    <p:sldLayoutId id="2147483668" r:id="rId17"/>
    <p:sldLayoutId id="2147483669" r:id="rId18"/>
    <p:sldLayoutId id="2147483670" r:id="rId19"/>
    <p:sldLayoutId id="2147483671" r:id="rId20"/>
    <p:sldLayoutId id="2147483710" r:id="rId21"/>
    <p:sldLayoutId id="2147483724" r:id="rId22"/>
    <p:sldLayoutId id="2147483725" r:id="rId23"/>
    <p:sldLayoutId id="2147483757" r:id="rId24"/>
    <p:sldLayoutId id="2147483761" r:id="rId25"/>
    <p:sldLayoutId id="2147483762" r:id="rId26"/>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b="0" dirty="0">
              <a:solidFill>
                <a:srgbClr val="FFFFFF"/>
              </a:solidFill>
            </a:endParaRPr>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fontAlgn="auto" hangingPunct="0">
              <a:spcBef>
                <a:spcPts val="0"/>
              </a:spcBef>
              <a:spcAft>
                <a:spcPts val="0"/>
              </a:spcAft>
              <a:defRPr/>
            </a:pPr>
            <a:endParaRPr lang="en-US" b="0" dirty="0">
              <a:solidFill>
                <a:srgbClr val="000000"/>
              </a:solidFill>
              <a:latin typeface="Verdana"/>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707537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4"/>
            <a:ext cx="874188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3" y="1189178"/>
            <a:ext cx="8740141" cy="158780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rot="5400000">
            <a:off x="6049234" y="3100605"/>
            <a:ext cx="6858623" cy="657418"/>
          </a:xfrm>
          <a:prstGeom prst="rect">
            <a:avLst/>
          </a:prstGeom>
        </p:spPr>
      </p:pic>
    </p:spTree>
    <p:extLst>
      <p:ext uri="{BB962C8B-B14F-4D97-AF65-F5344CB8AC3E}">
        <p14:creationId xmlns:p14="http://schemas.microsoft.com/office/powerpoint/2010/main" val="404901049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Lst>
  <p:transition>
    <p:fade/>
  </p:transition>
  <p:txStyles>
    <p:titleStyle>
      <a:lvl1pPr algn="l" defTabSz="685512" rtl="0" eaLnBrk="1" latinLnBrk="0" hangingPunct="1">
        <a:lnSpc>
          <a:spcPct val="90000"/>
        </a:lnSpc>
        <a:spcBef>
          <a:spcPct val="0"/>
        </a:spcBef>
        <a:buNone/>
        <a:defRPr lang="en-US" sz="3527"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11" marR="0" indent="-252011" algn="l" defTabSz="685512" rtl="0" eaLnBrk="1" fontAlgn="auto" latinLnBrk="0" hangingPunct="1">
        <a:lnSpc>
          <a:spcPct val="90000"/>
        </a:lnSpc>
        <a:spcBef>
          <a:spcPct val="20000"/>
        </a:spcBef>
        <a:spcAft>
          <a:spcPts val="0"/>
        </a:spcAft>
        <a:buClrTx/>
        <a:buSzPct val="90000"/>
        <a:buFont typeface="Arial" pitchFamily="34" charset="0"/>
        <a:buChar char="•"/>
        <a:tabLst/>
        <a:defRPr sz="2939" kern="1200" spc="0" baseline="0">
          <a:gradFill>
            <a:gsLst>
              <a:gs pos="1250">
                <a:schemeClr val="tx1"/>
              </a:gs>
              <a:gs pos="100000">
                <a:schemeClr val="tx1"/>
              </a:gs>
            </a:gsLst>
            <a:lin ang="5400000" scaled="0"/>
          </a:gradFill>
          <a:latin typeface="+mj-lt"/>
          <a:ea typeface="+mn-ea"/>
          <a:cs typeface="+mn-cs"/>
        </a:defRPr>
      </a:lvl1pPr>
      <a:lvl2pPr marL="429353" marR="0" indent="-177341" algn="l" defTabSz="68551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027" marR="0" indent="-168008" algn="l" defTabSz="68551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035" marR="0" indent="-168008" algn="l" defTabSz="68551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044" marR="0" indent="-168008" algn="l" defTabSz="68551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157"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7914"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0671"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427"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512" rtl="0" eaLnBrk="1" latinLnBrk="0" hangingPunct="1">
        <a:defRPr sz="1324" kern="1200">
          <a:solidFill>
            <a:schemeClr val="tx1"/>
          </a:solidFill>
          <a:latin typeface="+mn-lt"/>
          <a:ea typeface="+mn-ea"/>
          <a:cs typeface="+mn-cs"/>
        </a:defRPr>
      </a:lvl1pPr>
      <a:lvl2pPr marL="342755" algn="l" defTabSz="685512" rtl="0" eaLnBrk="1" latinLnBrk="0" hangingPunct="1">
        <a:defRPr sz="1324" kern="1200">
          <a:solidFill>
            <a:schemeClr val="tx1"/>
          </a:solidFill>
          <a:latin typeface="+mn-lt"/>
          <a:ea typeface="+mn-ea"/>
          <a:cs typeface="+mn-cs"/>
        </a:defRPr>
      </a:lvl2pPr>
      <a:lvl3pPr marL="685512" algn="l" defTabSz="685512" rtl="0" eaLnBrk="1" latinLnBrk="0" hangingPunct="1">
        <a:defRPr sz="1324" kern="1200">
          <a:solidFill>
            <a:schemeClr val="tx1"/>
          </a:solidFill>
          <a:latin typeface="+mn-lt"/>
          <a:ea typeface="+mn-ea"/>
          <a:cs typeface="+mn-cs"/>
        </a:defRPr>
      </a:lvl3pPr>
      <a:lvl4pPr marL="1028268" algn="l" defTabSz="685512" rtl="0" eaLnBrk="1" latinLnBrk="0" hangingPunct="1">
        <a:defRPr sz="1324" kern="1200">
          <a:solidFill>
            <a:schemeClr val="tx1"/>
          </a:solidFill>
          <a:latin typeface="+mn-lt"/>
          <a:ea typeface="+mn-ea"/>
          <a:cs typeface="+mn-cs"/>
        </a:defRPr>
      </a:lvl4pPr>
      <a:lvl5pPr marL="1371024" algn="l" defTabSz="685512" rtl="0" eaLnBrk="1" latinLnBrk="0" hangingPunct="1">
        <a:defRPr sz="1324" kern="1200">
          <a:solidFill>
            <a:schemeClr val="tx1"/>
          </a:solidFill>
          <a:latin typeface="+mn-lt"/>
          <a:ea typeface="+mn-ea"/>
          <a:cs typeface="+mn-cs"/>
        </a:defRPr>
      </a:lvl5pPr>
      <a:lvl6pPr marL="1713780" algn="l" defTabSz="685512" rtl="0" eaLnBrk="1" latinLnBrk="0" hangingPunct="1">
        <a:defRPr sz="1324" kern="1200">
          <a:solidFill>
            <a:schemeClr val="tx1"/>
          </a:solidFill>
          <a:latin typeface="+mn-lt"/>
          <a:ea typeface="+mn-ea"/>
          <a:cs typeface="+mn-cs"/>
        </a:defRPr>
      </a:lvl6pPr>
      <a:lvl7pPr marL="2056536" algn="l" defTabSz="685512" rtl="0" eaLnBrk="1" latinLnBrk="0" hangingPunct="1">
        <a:defRPr sz="1324" kern="1200">
          <a:solidFill>
            <a:schemeClr val="tx1"/>
          </a:solidFill>
          <a:latin typeface="+mn-lt"/>
          <a:ea typeface="+mn-ea"/>
          <a:cs typeface="+mn-cs"/>
        </a:defRPr>
      </a:lvl7pPr>
      <a:lvl8pPr marL="2399291" algn="l" defTabSz="685512" rtl="0" eaLnBrk="1" latinLnBrk="0" hangingPunct="1">
        <a:defRPr sz="1324" kern="1200">
          <a:solidFill>
            <a:schemeClr val="tx1"/>
          </a:solidFill>
          <a:latin typeface="+mn-lt"/>
          <a:ea typeface="+mn-ea"/>
          <a:cs typeface="+mn-cs"/>
        </a:defRPr>
      </a:lvl8pPr>
      <a:lvl9pPr marL="2742049" algn="l" defTabSz="68551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A503EBAF-BB52-4FEC-9EE9-8BBEE62A6D43}" type="datetimeFigureOut">
              <a:rPr lang="de-DE" smtClean="0">
                <a:solidFill>
                  <a:prstClr val="black">
                    <a:tint val="75000"/>
                  </a:prstClr>
                </a:solidFill>
              </a:rPr>
              <a:pPr defTabSz="685800"/>
              <a:t>14.06.2018</a:t>
            </a:fld>
            <a:endParaRPr lang="de-DE">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de-DE">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78737CF5-2D32-48D6-9100-749DEC1D6F62}" type="slidenum">
              <a:rPr lang="de-DE" smtClean="0">
                <a:solidFill>
                  <a:prstClr val="black">
                    <a:tint val="75000"/>
                  </a:prstClr>
                </a:solidFill>
              </a:rPr>
              <a:pPr defTabSz="685800"/>
              <a:t>‹#›</a:t>
            </a:fld>
            <a:endParaRPr lang="de-DE">
              <a:solidFill>
                <a:prstClr val="black">
                  <a:tint val="75000"/>
                </a:prstClr>
              </a:solidFill>
            </a:endParaRPr>
          </a:p>
        </p:txBody>
      </p:sp>
    </p:spTree>
    <p:extLst>
      <p:ext uri="{BB962C8B-B14F-4D97-AF65-F5344CB8AC3E}">
        <p14:creationId xmlns:p14="http://schemas.microsoft.com/office/powerpoint/2010/main" val="4260624335"/>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6/14/2018</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57113235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5" r:id="rId19"/>
    <p:sldLayoutId id="2147483796" r:id="rId20"/>
    <p:sldLayoutId id="2147483797" r:id="rId21"/>
    <p:sldLayoutId id="2147483798" r:id="rId2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overview-azure-monito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application-insight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ocs.microsoft.com/en-us/azure/security-center/security-center-intro"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advisor/advisor-overview"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azure.microsoft.com/en-us/services/network-watcher/"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www.chef.io/solutions/windows/" TargetMode="External"/><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docs.microsoft.com/en-us/azure/automation/automation-intro" TargetMode="External"/><Relationship Id="rId5" Type="http://schemas.openxmlformats.org/officeDocument/2006/relationships/hyperlink" Target="https://docs.microsoft.com/en-us/azure/automation/automation-dsc-overview" TargetMode="External"/><Relationship Id="rId10" Type="http://schemas.openxmlformats.org/officeDocument/2006/relationships/image" Target="../media/image46.png"/><Relationship Id="rId4" Type="http://schemas.openxmlformats.org/officeDocument/2006/relationships/hyperlink" Target="http://puppetlabs.com/solutions/microsoft" TargetMode="External"/><Relationship Id="rId9"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event-grid/overview"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emf"/><Relationship Id="rId9"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automation/automation-create-standalone-account"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84.xml"/></Relationships>
</file>

<file path=ppt/slides/_rels/slide33.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30.xml"/><Relationship Id="rId1" Type="http://schemas.openxmlformats.org/officeDocument/2006/relationships/slideLayout" Target="../slideLayouts/slideLayout84.xml"/></Relationships>
</file>

<file path=ppt/slides/_rels/slide34.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31.xml"/><Relationship Id="rId1" Type="http://schemas.openxmlformats.org/officeDocument/2006/relationships/slideLayout" Target="../slideLayouts/slideLayout84.xml"/></Relationships>
</file>

<file path=ppt/slides/_rels/slide35.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32.xml"/><Relationship Id="rId1" Type="http://schemas.openxmlformats.org/officeDocument/2006/relationships/slideLayout" Target="../slideLayouts/slideLayout84.xml"/></Relationships>
</file>

<file path=ppt/slides/_rels/slide36.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33.xml"/><Relationship Id="rId1" Type="http://schemas.openxmlformats.org/officeDocument/2006/relationships/slideLayout" Target="../slideLayouts/slideLayout84.xml"/></Relationships>
</file>

<file path=ppt/slides/_rels/slide37.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34.xml"/><Relationship Id="rId1" Type="http://schemas.openxmlformats.org/officeDocument/2006/relationships/slideLayout" Target="../slideLayouts/slideLayout84.xml"/><Relationship Id="rId4" Type="http://schemas.openxmlformats.org/officeDocument/2006/relationships/image" Target="../media/image65.tiff"/></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84.xml"/></Relationships>
</file>

<file path=ppt/slides/_rels/slide39.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36.xml"/><Relationship Id="rId1" Type="http://schemas.openxmlformats.org/officeDocument/2006/relationships/slideLayout" Target="../slideLayouts/slideLayout84.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openxmlformats.org/officeDocument/2006/relationships/image" Target="../media/image73.emf"/><Relationship Id="rId13" Type="http://schemas.openxmlformats.org/officeDocument/2006/relationships/image" Target="../media/image78.emf"/><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emf"/><Relationship Id="rId2" Type="http://schemas.openxmlformats.org/officeDocument/2006/relationships/notesSlide" Target="../notesSlides/notesSlide37.xml"/><Relationship Id="rId1" Type="http://schemas.openxmlformats.org/officeDocument/2006/relationships/slideLayout" Target="../slideLayouts/slideLayout97.xml"/><Relationship Id="rId6" Type="http://schemas.openxmlformats.org/officeDocument/2006/relationships/image" Target="../media/image71.png"/><Relationship Id="rId11" Type="http://schemas.openxmlformats.org/officeDocument/2006/relationships/image" Target="../media/image76.emf"/><Relationship Id="rId5" Type="http://schemas.openxmlformats.org/officeDocument/2006/relationships/image" Target="../media/image70.png"/><Relationship Id="rId10" Type="http://schemas.openxmlformats.org/officeDocument/2006/relationships/image" Target="../media/image75.emf"/><Relationship Id="rId4" Type="http://schemas.openxmlformats.org/officeDocument/2006/relationships/image" Target="../media/image69.png"/><Relationship Id="rId9" Type="http://schemas.openxmlformats.org/officeDocument/2006/relationships/image" Target="../media/image74.emf"/><Relationship Id="rId14" Type="http://schemas.openxmlformats.org/officeDocument/2006/relationships/image" Target="../media/image79.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ka.ms/azmonito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aka.ms/azureresourcehealth/" TargetMode="External"/><Relationship Id="rId4" Type="http://schemas.openxmlformats.org/officeDocument/2006/relationships/hyperlink" Target="http://aka.ms/azureadviso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1.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log-analytics/log-analytics-overview"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sz="3600" dirty="0"/>
              <a:t>Exam 70-535 Architecting Microsoft Azure Solutions</a:t>
            </a:r>
            <a:br>
              <a:rPr lang="en-US" sz="3600" dirty="0"/>
            </a:br>
            <a:endParaRPr lang="en-US" sz="3600" dirty="0"/>
          </a:p>
        </p:txBody>
      </p:sp>
      <p:sp>
        <p:nvSpPr>
          <p:cNvPr id="17" name="Subtitle 16">
            <a:extLst>
              <a:ext uri="{FF2B5EF4-FFF2-40B4-BE49-F238E27FC236}">
                <a16:creationId xmlns:a16="http://schemas.microsoft.com/office/drawing/2014/main" id="{0DD7E3D9-0F16-4FC0-8096-670127E70DF5}"/>
              </a:ext>
            </a:extLst>
          </p:cNvPr>
          <p:cNvSpPr>
            <a:spLocks noGrp="1"/>
          </p:cNvSpPr>
          <p:nvPr>
            <p:ph type="subTitle" sz="quarter" idx="1"/>
          </p:nvPr>
        </p:nvSpPr>
        <p:spPr/>
        <p:txBody>
          <a:bodyPr/>
          <a:lstStyle/>
          <a:p>
            <a:r>
              <a:rPr lang="en-US" dirty="0"/>
              <a:t>Design Computer Infrastructure</a:t>
            </a:r>
          </a:p>
          <a:p>
            <a:r>
              <a:rPr lang="en-US" dirty="0"/>
              <a:t>Design Data Implementation</a:t>
            </a:r>
          </a:p>
          <a:p>
            <a:r>
              <a:rPr lang="en-US" dirty="0"/>
              <a:t>Design Network Implementation</a:t>
            </a:r>
          </a:p>
          <a:p>
            <a:r>
              <a:rPr lang="en-US" dirty="0"/>
              <a:t>Design Security and Identity Solutions</a:t>
            </a:r>
          </a:p>
          <a:p>
            <a:r>
              <a:rPr lang="en-US" dirty="0"/>
              <a:t>Design Solutions by using Platform Services</a:t>
            </a:r>
          </a:p>
          <a:p>
            <a:r>
              <a:rPr lang="en-US" b="1" dirty="0">
                <a:solidFill>
                  <a:srgbClr val="FFC000"/>
                </a:solidFill>
              </a:rPr>
              <a:t>Design for Operations</a:t>
            </a:r>
          </a:p>
          <a:p>
            <a:endParaRPr lang="en-US" dirty="0"/>
          </a:p>
        </p:txBody>
      </p:sp>
      <p:sp>
        <p:nvSpPr>
          <p:cNvPr id="18" name="Text Placeholder 17">
            <a:extLst>
              <a:ext uri="{FF2B5EF4-FFF2-40B4-BE49-F238E27FC236}">
                <a16:creationId xmlns:a16="http://schemas.microsoft.com/office/drawing/2014/main" id="{11C93E1D-2E2F-4845-990B-E2CC8438D003}"/>
              </a:ext>
            </a:extLst>
          </p:cNvPr>
          <p:cNvSpPr>
            <a:spLocks noGrp="1"/>
          </p:cNvSpPr>
          <p:nvPr>
            <p:ph type="body" sz="quarter" idx="11"/>
          </p:nvPr>
        </p:nvSpPr>
        <p:spPr/>
        <p:txBody>
          <a:bodyPr/>
          <a:lstStyle/>
          <a:p>
            <a:r>
              <a:rPr lang="en-US" dirty="0"/>
              <a:t>https://www.microsoft.com/en-ie/learning/exam-70-535.aspx</a:t>
            </a:r>
          </a:p>
        </p:txBody>
      </p:sp>
    </p:spTree>
    <p:extLst>
      <p:ext uri="{BB962C8B-B14F-4D97-AF65-F5344CB8AC3E}">
        <p14:creationId xmlns:p14="http://schemas.microsoft.com/office/powerpoint/2010/main" val="1304892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739816" y="2568898"/>
            <a:ext cx="5696612" cy="164814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dirty="0">
                <a:solidFill>
                  <a:srgbClr val="505050"/>
                </a:solidFill>
                <a:latin typeface="Segoe UI" panose="020B0502040204020203" pitchFamily="34" charset="0"/>
              </a:rPr>
              <a:t>View and manage all your monitoring data easily</a:t>
            </a:r>
          </a:p>
          <a:p>
            <a:r>
              <a:rPr lang="en-US" sz="2100" dirty="0">
                <a:solidFill>
                  <a:srgbClr val="505050"/>
                </a:solidFill>
                <a:latin typeface="Segoe UI" panose="020B0502040204020203" pitchFamily="34" charset="0"/>
              </a:rPr>
              <a:t>Set up alerts and take automated actions</a:t>
            </a:r>
          </a:p>
          <a:p>
            <a:r>
              <a:rPr lang="en-US" sz="2100" dirty="0">
                <a:solidFill>
                  <a:srgbClr val="505050"/>
                </a:solidFill>
                <a:latin typeface="Segoe UI" panose="020B0502040204020203" pitchFamily="34" charset="0"/>
              </a:rPr>
              <a:t>Diagnose operational issues quickly</a:t>
            </a:r>
          </a:p>
          <a:p>
            <a:r>
              <a:rPr lang="en-US" sz="2100" dirty="0">
                <a:solidFill>
                  <a:srgbClr val="505050"/>
                </a:solidFill>
                <a:latin typeface="Segoe UI" panose="020B0502040204020203" pitchFamily="34" charset="0"/>
              </a:rPr>
              <a:t>Integrate with your existing tools</a:t>
            </a:r>
          </a:p>
        </p:txBody>
      </p:sp>
      <p:sp>
        <p:nvSpPr>
          <p:cNvPr id="3" name="Title 2">
            <a:extLst>
              <a:ext uri="{FF2B5EF4-FFF2-40B4-BE49-F238E27FC236}">
                <a16:creationId xmlns:a16="http://schemas.microsoft.com/office/drawing/2014/main" id="{065C7B93-44D2-431E-8F0E-B2A578FED161}"/>
              </a:ext>
            </a:extLst>
          </p:cNvPr>
          <p:cNvSpPr>
            <a:spLocks noGrp="1"/>
          </p:cNvSpPr>
          <p:nvPr>
            <p:ph type="title"/>
          </p:nvPr>
        </p:nvSpPr>
        <p:spPr/>
        <p:txBody>
          <a:bodyPr/>
          <a:lstStyle/>
          <a:p>
            <a:r>
              <a:rPr lang="en-GB" dirty="0"/>
              <a:t>Azure Monitor</a:t>
            </a:r>
            <a:endParaRPr lang="en-US" dirty="0"/>
          </a:p>
        </p:txBody>
      </p:sp>
      <p:sp>
        <p:nvSpPr>
          <p:cNvPr id="5" name="Text Placeholder 4">
            <a:extLst>
              <a:ext uri="{FF2B5EF4-FFF2-40B4-BE49-F238E27FC236}">
                <a16:creationId xmlns:a16="http://schemas.microsoft.com/office/drawing/2014/main" id="{4C99EB61-F1A5-4341-8B31-12BAB601F47B}"/>
              </a:ext>
            </a:extLst>
          </p:cNvPr>
          <p:cNvSpPr>
            <a:spLocks noGrp="1"/>
          </p:cNvSpPr>
          <p:nvPr>
            <p:ph type="body" sz="quarter" idx="10"/>
          </p:nvPr>
        </p:nvSpPr>
        <p:spPr/>
        <p:txBody>
          <a:bodyPr/>
          <a:lstStyle/>
          <a:p>
            <a:r>
              <a:rPr lang="en-US" dirty="0">
                <a:hlinkClick r:id="rId3"/>
              </a:rPr>
              <a:t>https://docs.microsoft.com/en-us/azure/monitoring-and-diagnostics/monitoring-overview-azure-monitor</a:t>
            </a:r>
            <a:endParaRPr lang="en-US" dirty="0"/>
          </a:p>
          <a:p>
            <a:endParaRPr lang="en-US" dirty="0"/>
          </a:p>
        </p:txBody>
      </p:sp>
      <p:pic>
        <p:nvPicPr>
          <p:cNvPr id="5122" name="Picture 2" descr="https://azurecomcdn.azureedge.net/cvt-bcbb9a6e6a1c24ebb3ed88d9f84591af867675cffae130f25dcc934edcaf9d0f/images/page/services/monitor/manage-monitoring-data.png">
            <a:extLst>
              <a:ext uri="{FF2B5EF4-FFF2-40B4-BE49-F238E27FC236}">
                <a16:creationId xmlns:a16="http://schemas.microsoft.com/office/drawing/2014/main" id="{574FACBA-11ED-4574-8E92-C83F31D54E0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84636" y="2691153"/>
            <a:ext cx="2278856" cy="121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037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E4AE5-F45B-457C-A3FC-6D982928CA07}"/>
              </a:ext>
            </a:extLst>
          </p:cNvPr>
          <p:cNvSpPr>
            <a:spLocks noGrp="1"/>
          </p:cNvSpPr>
          <p:nvPr>
            <p:ph type="title"/>
          </p:nvPr>
        </p:nvSpPr>
        <p:spPr/>
        <p:txBody>
          <a:bodyPr/>
          <a:lstStyle/>
          <a:p>
            <a:r>
              <a:rPr lang="en-US" dirty="0"/>
              <a:t>Azure Application Insights</a:t>
            </a:r>
          </a:p>
        </p:txBody>
      </p:sp>
      <p:sp>
        <p:nvSpPr>
          <p:cNvPr id="4" name="Text Placeholder 3">
            <a:extLst>
              <a:ext uri="{FF2B5EF4-FFF2-40B4-BE49-F238E27FC236}">
                <a16:creationId xmlns:a16="http://schemas.microsoft.com/office/drawing/2014/main" id="{1D2A039C-D0C3-4B37-BA85-A56D9C5511D2}"/>
              </a:ext>
            </a:extLst>
          </p:cNvPr>
          <p:cNvSpPr>
            <a:spLocks noGrp="1"/>
          </p:cNvSpPr>
          <p:nvPr>
            <p:ph type="body" sz="quarter" idx="10"/>
          </p:nvPr>
        </p:nvSpPr>
        <p:spPr/>
        <p:txBody>
          <a:bodyPr/>
          <a:lstStyle/>
          <a:p>
            <a:r>
              <a:rPr lang="en-US" dirty="0">
                <a:hlinkClick r:id="rId3"/>
              </a:rPr>
              <a:t>https://docs.microsoft.com/en-us/azure/application-insights/</a:t>
            </a:r>
            <a:endParaRPr lang="en-US" dirty="0"/>
          </a:p>
          <a:p>
            <a:endParaRPr lang="en-US" dirty="0"/>
          </a:p>
        </p:txBody>
      </p:sp>
      <p:pic>
        <p:nvPicPr>
          <p:cNvPr id="5" name="Picture 4">
            <a:extLst>
              <a:ext uri="{FF2B5EF4-FFF2-40B4-BE49-F238E27FC236}">
                <a16:creationId xmlns:a16="http://schemas.microsoft.com/office/drawing/2014/main" id="{7A1F13BE-99B0-45AB-8D4B-B1674BE7DA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1587818"/>
            <a:ext cx="9144000" cy="3682363"/>
          </a:xfrm>
          <a:prstGeom prst="rect">
            <a:avLst/>
          </a:prstGeom>
        </p:spPr>
      </p:pic>
    </p:spTree>
    <p:extLst>
      <p:ext uri="{BB962C8B-B14F-4D97-AF65-F5344CB8AC3E}">
        <p14:creationId xmlns:p14="http://schemas.microsoft.com/office/powerpoint/2010/main" val="622795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F45C8-60EB-401D-AB89-EB06B236FC83}"/>
              </a:ext>
            </a:extLst>
          </p:cNvPr>
          <p:cNvSpPr>
            <a:spLocks noGrp="1"/>
          </p:cNvSpPr>
          <p:nvPr>
            <p:ph type="title"/>
          </p:nvPr>
        </p:nvSpPr>
        <p:spPr/>
        <p:txBody>
          <a:bodyPr/>
          <a:lstStyle/>
          <a:p>
            <a:r>
              <a:rPr lang="en-US" dirty="0"/>
              <a:t>Azure Application Insights</a:t>
            </a:r>
          </a:p>
        </p:txBody>
      </p:sp>
      <p:sp>
        <p:nvSpPr>
          <p:cNvPr id="3" name="Text Placeholder 2">
            <a:extLst>
              <a:ext uri="{FF2B5EF4-FFF2-40B4-BE49-F238E27FC236}">
                <a16:creationId xmlns:a16="http://schemas.microsoft.com/office/drawing/2014/main" id="{545E4F76-D27B-4492-9728-0296638DE8C4}"/>
              </a:ext>
            </a:extLst>
          </p:cNvPr>
          <p:cNvSpPr>
            <a:spLocks noGrp="1"/>
          </p:cNvSpPr>
          <p:nvPr>
            <p:ph type="body" idx="1"/>
          </p:nvPr>
        </p:nvSpPr>
        <p:spPr>
          <a:xfrm>
            <a:off x="261253" y="1021215"/>
            <a:ext cx="8574837" cy="5147356"/>
          </a:xfrm>
        </p:spPr>
        <p:txBody>
          <a:bodyPr/>
          <a:lstStyle/>
          <a:p>
            <a:r>
              <a:rPr lang="en-US" b="1" dirty="0"/>
              <a:t>Capture Performance and Usage Analytics for an ASP.NET Application</a:t>
            </a:r>
          </a:p>
          <a:p>
            <a:endParaRPr lang="en-US" b="1" dirty="0"/>
          </a:p>
          <a:p>
            <a:endParaRPr lang="en-US" b="1" dirty="0"/>
          </a:p>
          <a:p>
            <a:endParaRPr lang="en-US" b="1" dirty="0"/>
          </a:p>
          <a:p>
            <a:r>
              <a:rPr lang="en-US" b="1" dirty="0"/>
              <a:t>Get Additional IIS Performance Telemetry or </a:t>
            </a:r>
            <a:br>
              <a:rPr lang="en-US" b="1" dirty="0"/>
            </a:br>
            <a:r>
              <a:rPr lang="en-US" b="1" dirty="0"/>
              <a:t>Diagnose Issues in a Live Website on IIS Without Redeploying</a:t>
            </a:r>
          </a:p>
          <a:p>
            <a:pPr marL="0" indent="0">
              <a:buNone/>
            </a:pPr>
            <a:br>
              <a:rPr lang="en-US" dirty="0"/>
            </a:br>
            <a:endParaRPr lang="en-US" dirty="0"/>
          </a:p>
        </p:txBody>
      </p:sp>
      <p:sp>
        <p:nvSpPr>
          <p:cNvPr id="4" name="Text Placeholder 3">
            <a:extLst>
              <a:ext uri="{FF2B5EF4-FFF2-40B4-BE49-F238E27FC236}">
                <a16:creationId xmlns:a16="http://schemas.microsoft.com/office/drawing/2014/main" id="{06AA2822-369C-4179-B838-EB359C5930D1}"/>
              </a:ext>
            </a:extLst>
          </p:cNvPr>
          <p:cNvSpPr>
            <a:spLocks noGrp="1"/>
          </p:cNvSpPr>
          <p:nvPr>
            <p:ph type="body" sz="quarter" idx="10"/>
          </p:nvPr>
        </p:nvSpPr>
        <p:spPr/>
        <p:txBody>
          <a:bodyPr/>
          <a:lstStyle/>
          <a:p>
            <a:endParaRPr lang="en-US"/>
          </a:p>
        </p:txBody>
      </p:sp>
      <p:pic>
        <p:nvPicPr>
          <p:cNvPr id="1026" name="Picture 2" descr="https://prod-edxapp.edx-cdn.org/assets/courseware/v1/15b205f9c451f651bd60c182c99c6f7a/asset-v1:Microsoft+DEV205Bx+3T2017+type@asset+block/appinsightstable06.png">
            <a:extLst>
              <a:ext uri="{FF2B5EF4-FFF2-40B4-BE49-F238E27FC236}">
                <a16:creationId xmlns:a16="http://schemas.microsoft.com/office/drawing/2014/main" id="{7A2D7829-4E9E-4D79-8737-A541CF2C11B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21641" y="1807079"/>
            <a:ext cx="5358770" cy="16219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rod-edxapp.edx-cdn.org/assets/courseware/v1/4f63db06db5866e15030a0198201d5b9/asset-v1:Microsoft+DEV205Bx+3T2017+type@asset+block/appinsightstable13.png">
            <a:extLst>
              <a:ext uri="{FF2B5EF4-FFF2-40B4-BE49-F238E27FC236}">
                <a16:creationId xmlns:a16="http://schemas.microsoft.com/office/drawing/2014/main" id="{30459E5C-3BE2-4702-91F5-F9C555DEF93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78150" y="4346967"/>
            <a:ext cx="5857875" cy="1733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96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E4FEA-FBC0-4955-979C-AFB2C98A87CC}"/>
              </a:ext>
            </a:extLst>
          </p:cNvPr>
          <p:cNvSpPr>
            <a:spLocks noGrp="1"/>
          </p:cNvSpPr>
          <p:nvPr>
            <p:ph type="title"/>
          </p:nvPr>
        </p:nvSpPr>
        <p:spPr/>
        <p:txBody>
          <a:bodyPr/>
          <a:lstStyle/>
          <a:p>
            <a:r>
              <a:rPr lang="en-US" dirty="0"/>
              <a:t>Azure Application Insights</a:t>
            </a:r>
          </a:p>
        </p:txBody>
      </p:sp>
      <p:sp>
        <p:nvSpPr>
          <p:cNvPr id="3" name="Text Placeholder 2">
            <a:extLst>
              <a:ext uri="{FF2B5EF4-FFF2-40B4-BE49-F238E27FC236}">
                <a16:creationId xmlns:a16="http://schemas.microsoft.com/office/drawing/2014/main" id="{848E0793-D773-4FB0-A160-216CF98940C9}"/>
              </a:ext>
            </a:extLst>
          </p:cNvPr>
          <p:cNvSpPr>
            <a:spLocks noGrp="1"/>
          </p:cNvSpPr>
          <p:nvPr>
            <p:ph type="body" idx="1"/>
          </p:nvPr>
        </p:nvSpPr>
        <p:spPr/>
        <p:txBody>
          <a:bodyPr/>
          <a:lstStyle/>
          <a:p>
            <a:r>
              <a:rPr lang="en-US" b="1" dirty="0"/>
              <a:t>Obtain Performance and Usage Analytics for a Java Website</a:t>
            </a:r>
          </a:p>
          <a:p>
            <a:endParaRPr lang="en-US" b="1" dirty="0"/>
          </a:p>
          <a:p>
            <a:endParaRPr lang="en-US" b="1" dirty="0"/>
          </a:p>
          <a:p>
            <a:endParaRPr lang="en-US" b="1" dirty="0"/>
          </a:p>
          <a:p>
            <a:r>
              <a:rPr lang="en-US" b="1" dirty="0"/>
              <a:t>View Usage Analytics for Web Pages From Any Server (Cloud or On Premise)</a:t>
            </a:r>
          </a:p>
          <a:p>
            <a:endParaRPr lang="en-US" b="1" dirty="0"/>
          </a:p>
          <a:p>
            <a:endParaRPr lang="en-US" dirty="0"/>
          </a:p>
        </p:txBody>
      </p:sp>
      <p:sp>
        <p:nvSpPr>
          <p:cNvPr id="4" name="Text Placeholder 3">
            <a:extLst>
              <a:ext uri="{FF2B5EF4-FFF2-40B4-BE49-F238E27FC236}">
                <a16:creationId xmlns:a16="http://schemas.microsoft.com/office/drawing/2014/main" id="{D2D88405-8CA2-4E61-8420-75042CD6849E}"/>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0DEE3621-6533-4D24-BFFC-C7A11A0BEB7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65863" y="1521145"/>
            <a:ext cx="5368500" cy="1768026"/>
          </a:xfrm>
          <a:prstGeom prst="rect">
            <a:avLst/>
          </a:prstGeom>
        </p:spPr>
      </p:pic>
      <p:pic>
        <p:nvPicPr>
          <p:cNvPr id="6" name="Picture 5">
            <a:extLst>
              <a:ext uri="{FF2B5EF4-FFF2-40B4-BE49-F238E27FC236}">
                <a16:creationId xmlns:a16="http://schemas.microsoft.com/office/drawing/2014/main" id="{3616FA54-4C28-4D5C-A7D9-430D2FCD300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14149" y="4276134"/>
            <a:ext cx="5437116" cy="1892437"/>
          </a:xfrm>
          <a:prstGeom prst="rect">
            <a:avLst/>
          </a:prstGeom>
        </p:spPr>
      </p:pic>
    </p:spTree>
    <p:extLst>
      <p:ext uri="{BB962C8B-B14F-4D97-AF65-F5344CB8AC3E}">
        <p14:creationId xmlns:p14="http://schemas.microsoft.com/office/powerpoint/2010/main" val="2154220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86BE5-A816-4ABC-A15A-027424420DA6}"/>
              </a:ext>
            </a:extLst>
          </p:cNvPr>
          <p:cNvSpPr>
            <a:spLocks noGrp="1"/>
          </p:cNvSpPr>
          <p:nvPr>
            <p:ph type="title"/>
          </p:nvPr>
        </p:nvSpPr>
        <p:spPr/>
        <p:txBody>
          <a:bodyPr/>
          <a:lstStyle/>
          <a:p>
            <a:r>
              <a:rPr lang="en-US" dirty="0"/>
              <a:t>Azure Application Insights</a:t>
            </a:r>
          </a:p>
        </p:txBody>
      </p:sp>
      <p:sp>
        <p:nvSpPr>
          <p:cNvPr id="3" name="Text Placeholder 2">
            <a:extLst>
              <a:ext uri="{FF2B5EF4-FFF2-40B4-BE49-F238E27FC236}">
                <a16:creationId xmlns:a16="http://schemas.microsoft.com/office/drawing/2014/main" id="{14550EB3-E9B7-4E2A-9B6F-F5EDEA782678}"/>
              </a:ext>
            </a:extLst>
          </p:cNvPr>
          <p:cNvSpPr>
            <a:spLocks noGrp="1"/>
          </p:cNvSpPr>
          <p:nvPr>
            <p:ph type="body" idx="1"/>
          </p:nvPr>
        </p:nvSpPr>
        <p:spPr/>
        <p:txBody>
          <a:bodyPr/>
          <a:lstStyle/>
          <a:p>
            <a:r>
              <a:rPr lang="en-US" b="1" dirty="0"/>
              <a:t>Monitor Availability of Your Website</a:t>
            </a:r>
          </a:p>
          <a:p>
            <a:endParaRPr lang="en-US" b="1" dirty="0"/>
          </a:p>
          <a:p>
            <a:endParaRPr lang="en-US" b="1" dirty="0"/>
          </a:p>
          <a:p>
            <a:endParaRPr lang="en-US" b="1" dirty="0"/>
          </a:p>
          <a:p>
            <a:endParaRPr lang="en-US" b="1" dirty="0"/>
          </a:p>
          <a:p>
            <a:r>
              <a:rPr lang="en-US" b="1" dirty="0"/>
              <a:t>Add Application Insights to your device app project.</a:t>
            </a:r>
          </a:p>
          <a:p>
            <a:pPr marL="0" indent="0">
              <a:buNone/>
            </a:pPr>
            <a:br>
              <a:rPr lang="en-US" dirty="0"/>
            </a:br>
            <a:endParaRPr lang="en-US" b="1" dirty="0"/>
          </a:p>
          <a:p>
            <a:endParaRPr lang="en-US" dirty="0"/>
          </a:p>
        </p:txBody>
      </p:sp>
      <p:sp>
        <p:nvSpPr>
          <p:cNvPr id="4" name="Text Placeholder 3">
            <a:extLst>
              <a:ext uri="{FF2B5EF4-FFF2-40B4-BE49-F238E27FC236}">
                <a16:creationId xmlns:a16="http://schemas.microsoft.com/office/drawing/2014/main" id="{9515498A-4823-4021-BF70-8A86B110D3BE}"/>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26C103CE-B050-4A06-A32A-2285B4AB2C0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99677" y="1580492"/>
            <a:ext cx="5590245" cy="1848508"/>
          </a:xfrm>
          <a:prstGeom prst="rect">
            <a:avLst/>
          </a:prstGeom>
        </p:spPr>
      </p:pic>
      <p:pic>
        <p:nvPicPr>
          <p:cNvPr id="6" name="Picture 5">
            <a:extLst>
              <a:ext uri="{FF2B5EF4-FFF2-40B4-BE49-F238E27FC236}">
                <a16:creationId xmlns:a16="http://schemas.microsoft.com/office/drawing/2014/main" id="{CDD26847-9333-4083-9783-39FB62E8DD0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99677" y="4122307"/>
            <a:ext cx="5883070" cy="1882582"/>
          </a:xfrm>
          <a:prstGeom prst="rect">
            <a:avLst/>
          </a:prstGeom>
        </p:spPr>
      </p:pic>
    </p:spTree>
    <p:extLst>
      <p:ext uri="{BB962C8B-B14F-4D97-AF65-F5344CB8AC3E}">
        <p14:creationId xmlns:p14="http://schemas.microsoft.com/office/powerpoint/2010/main" val="604150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Application Insights Ecosystem</a:t>
            </a:r>
          </a:p>
        </p:txBody>
      </p:sp>
      <p:sp>
        <p:nvSpPr>
          <p:cNvPr id="15" name="Text Placeholder 14">
            <a:extLst>
              <a:ext uri="{FF2B5EF4-FFF2-40B4-BE49-F238E27FC236}">
                <a16:creationId xmlns:a16="http://schemas.microsoft.com/office/drawing/2014/main" id="{DB8E07EA-8E5A-4251-BF7F-24925AA00A32}"/>
              </a:ext>
            </a:extLst>
          </p:cNvPr>
          <p:cNvSpPr>
            <a:spLocks noGrp="1"/>
          </p:cNvSpPr>
          <p:nvPr>
            <p:ph type="body" sz="quarter" idx="10"/>
          </p:nvPr>
        </p:nvSpPr>
        <p:spPr/>
        <p:txBody>
          <a:bodyPr/>
          <a:lstStyle/>
          <a:p>
            <a:endParaRPr lang="en-US"/>
          </a:p>
        </p:txBody>
      </p:sp>
      <p:grpSp>
        <p:nvGrpSpPr>
          <p:cNvPr id="13" name="Group 12">
            <a:extLst>
              <a:ext uri="{FF2B5EF4-FFF2-40B4-BE49-F238E27FC236}">
                <a16:creationId xmlns:a16="http://schemas.microsoft.com/office/drawing/2014/main" id="{4BBA2BD5-F853-4D25-BA6F-43E80C8E8202}"/>
              </a:ext>
            </a:extLst>
          </p:cNvPr>
          <p:cNvGrpSpPr/>
          <p:nvPr/>
        </p:nvGrpSpPr>
        <p:grpSpPr>
          <a:xfrm>
            <a:off x="6098476" y="2206001"/>
            <a:ext cx="2885510" cy="1552007"/>
            <a:chOff x="8294351" y="1833898"/>
            <a:chExt cx="3924493" cy="2110838"/>
          </a:xfrm>
        </p:grpSpPr>
        <p:sp>
          <p:nvSpPr>
            <p:cNvPr id="7" name="Text Box 23"/>
            <p:cNvSpPr txBox="1">
              <a:spLocks noChangeArrowheads="1"/>
            </p:cNvSpPr>
            <p:nvPr/>
          </p:nvSpPr>
          <p:spPr bwMode="auto">
            <a:xfrm>
              <a:off x="8294351" y="1833898"/>
              <a:ext cx="3924493" cy="523022"/>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Export &amp; Correlation</a:t>
              </a:r>
              <a:endParaRPr lang="en-US" altLang="en-US" sz="2100" dirty="0">
                <a:solidFill>
                  <a:srgbClr val="FFFFFF"/>
                </a:solidFill>
                <a:latin typeface="Arial" panose="020B0604020202020204" pitchFamily="34" charset="0"/>
              </a:endParaRPr>
            </a:p>
          </p:txBody>
        </p:sp>
        <p:sp>
          <p:nvSpPr>
            <p:cNvPr id="8" name="Rectangle 24"/>
            <p:cNvSpPr>
              <a:spLocks noChangeArrowheads="1"/>
            </p:cNvSpPr>
            <p:nvPr/>
          </p:nvSpPr>
          <p:spPr bwMode="auto">
            <a:xfrm>
              <a:off x="8294351" y="2356920"/>
              <a:ext cx="3924493" cy="1587816"/>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defTabSz="685644">
                <a:defRPr/>
              </a:pPr>
              <a:endParaRPr lang="en-US" dirty="0">
                <a:solidFill>
                  <a:srgbClr val="FFFFFF"/>
                </a:solidFill>
              </a:endParaRPr>
            </a:p>
          </p:txBody>
        </p:sp>
      </p:grpSp>
      <p:grpSp>
        <p:nvGrpSpPr>
          <p:cNvPr id="12" name="Group 11">
            <a:extLst>
              <a:ext uri="{FF2B5EF4-FFF2-40B4-BE49-F238E27FC236}">
                <a16:creationId xmlns:a16="http://schemas.microsoft.com/office/drawing/2014/main" id="{FE936866-5225-419C-A597-534B38884CEF}"/>
              </a:ext>
            </a:extLst>
          </p:cNvPr>
          <p:cNvGrpSpPr/>
          <p:nvPr/>
        </p:nvGrpSpPr>
        <p:grpSpPr>
          <a:xfrm>
            <a:off x="3133767" y="2206001"/>
            <a:ext cx="2984001" cy="1552008"/>
            <a:chOff x="4262140" y="1833897"/>
            <a:chExt cx="4058449" cy="2110839"/>
          </a:xfrm>
        </p:grpSpPr>
        <p:sp>
          <p:nvSpPr>
            <p:cNvPr id="5" name="Text Box 37"/>
            <p:cNvSpPr txBox="1">
              <a:spLocks noChangeArrowheads="1"/>
            </p:cNvSpPr>
            <p:nvPr/>
          </p:nvSpPr>
          <p:spPr bwMode="auto">
            <a:xfrm>
              <a:off x="426214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Exploration</a:t>
              </a:r>
              <a:endParaRPr lang="en-US" altLang="en-US" sz="2100" dirty="0">
                <a:solidFill>
                  <a:srgbClr val="FFFFFF"/>
                </a:solidFill>
                <a:latin typeface="Arial" panose="020B0604020202020204" pitchFamily="34" charset="0"/>
              </a:endParaRPr>
            </a:p>
          </p:txBody>
        </p:sp>
        <p:sp>
          <p:nvSpPr>
            <p:cNvPr id="6" name="Rectangle 38"/>
            <p:cNvSpPr>
              <a:spLocks noChangeArrowheads="1"/>
            </p:cNvSpPr>
            <p:nvPr/>
          </p:nvSpPr>
          <p:spPr bwMode="auto">
            <a:xfrm>
              <a:off x="4262140" y="2357225"/>
              <a:ext cx="3912475" cy="1587511"/>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defTabSz="685644">
                <a:defRPr/>
              </a:pPr>
              <a:endParaRPr lang="en-US" dirty="0">
                <a:solidFill>
                  <a:srgbClr val="FFFFFF"/>
                </a:solidFill>
              </a:endParaRPr>
            </a:p>
          </p:txBody>
        </p:sp>
        <p:grpSp>
          <p:nvGrpSpPr>
            <p:cNvPr id="83" name="Group 82"/>
            <p:cNvGrpSpPr/>
            <p:nvPr/>
          </p:nvGrpSpPr>
          <p:grpSpPr>
            <a:xfrm>
              <a:off x="4338682" y="2387040"/>
              <a:ext cx="3981907" cy="1542144"/>
              <a:chOff x="4338414" y="2943626"/>
              <a:chExt cx="3982472" cy="1542367"/>
            </a:xfrm>
          </p:grpSpPr>
          <p:grpSp>
            <p:nvGrpSpPr>
              <p:cNvPr id="51" name="Group 50"/>
              <p:cNvGrpSpPr/>
              <p:nvPr/>
            </p:nvGrpSpPr>
            <p:grpSpPr>
              <a:xfrm>
                <a:off x="4399174" y="2943626"/>
                <a:ext cx="3921712" cy="1542367"/>
                <a:chOff x="4367109" y="1706319"/>
                <a:chExt cx="3845165" cy="1512262"/>
              </a:xfrm>
            </p:grpSpPr>
            <p:grpSp>
              <p:nvGrpSpPr>
                <p:cNvPr id="52" name="Group 51"/>
                <p:cNvGrpSpPr/>
                <p:nvPr/>
              </p:nvGrpSpPr>
              <p:grpSpPr>
                <a:xfrm>
                  <a:off x="4367109" y="1706319"/>
                  <a:ext cx="3176108" cy="890053"/>
                  <a:chOff x="935444" y="1660018"/>
                  <a:chExt cx="3176108" cy="890053"/>
                </a:xfrm>
              </p:grpSpPr>
              <p:pic>
                <p:nvPicPr>
                  <p:cNvPr id="54" name="Picture 11" descr="AppInsight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35444" y="193686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5" name="Text Box 12"/>
                  <p:cNvSpPr txBox="1">
                    <a:spLocks noChangeArrowheads="1"/>
                  </p:cNvSpPr>
                  <p:nvPr/>
                </p:nvSpPr>
                <p:spPr bwMode="auto">
                  <a:xfrm>
                    <a:off x="1906595" y="1660018"/>
                    <a:ext cx="2014306"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ctr" anchorCtr="0" compatLnSpc="1">
                    <a:prstTxWarp prst="textNoShape">
                      <a:avLst/>
                    </a:prstTxWarp>
                  </a:bodyPr>
                  <a:lstStyle/>
                  <a:p>
                    <a:pPr algn="ctr" defTabSz="685644" eaLnBrk="0" hangingPunct="0">
                      <a:defRPr/>
                    </a:pPr>
                    <a:r>
                      <a:rPr lang="en-US" altLang="en-US" sz="1050" dirty="0">
                        <a:solidFill>
                          <a:srgbClr val="29A2DA"/>
                        </a:solidFill>
                        <a:latin typeface="Segoe UI Semibold" panose="020B0702040204020203" pitchFamily="34" charset="0"/>
                      </a:rPr>
                      <a:t>Microsoft Azure </a:t>
                    </a:r>
                    <a:r>
                      <a:rPr lang="en-US" altLang="en-US" sz="1050" dirty="0">
                        <a:solidFill>
                          <a:srgbClr val="FFFFFF"/>
                        </a:solidFill>
                        <a:latin typeface="Segoe UI Semibold" panose="020B0702040204020203" pitchFamily="34" charset="0"/>
                      </a:rPr>
                      <a:t>Portal</a:t>
                    </a:r>
                    <a:endParaRPr lang="en-US" altLang="en-US" sz="675" dirty="0">
                      <a:solidFill>
                        <a:srgbClr val="FFFFFF"/>
                      </a:solidFill>
                      <a:latin typeface="Segoe UI Bold" panose="020B0802040204020203" pitchFamily="34" charset="0"/>
                      <a:cs typeface="Segoe UI Bold" panose="020B0802040204020203" pitchFamily="34" charset="0"/>
                    </a:endParaRPr>
                  </a:p>
                </p:txBody>
              </p:sp>
              <p:sp>
                <p:nvSpPr>
                  <p:cNvPr id="56" name="Text Box 13"/>
                  <p:cNvSpPr txBox="1">
                    <a:spLocks noChangeArrowheads="1"/>
                  </p:cNvSpPr>
                  <p:nvPr/>
                </p:nvSpPr>
                <p:spPr bwMode="auto">
                  <a:xfrm>
                    <a:off x="1855376" y="1899625"/>
                    <a:ext cx="2256176"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Azure Monitor</a:t>
                    </a:r>
                  </a:p>
                  <a:p>
                    <a:pPr algn="ctr" defTabSz="685537" eaLnBrk="0" hangingPunct="0">
                      <a:defRPr/>
                    </a:pPr>
                    <a:r>
                      <a:rPr lang="en-US" altLang="en-US" sz="1050" dirty="0">
                        <a:solidFill>
                          <a:srgbClr val="FFFFFF"/>
                        </a:solidFill>
                        <a:latin typeface="Segoe UI Semibold" panose="020B0702040204020203" pitchFamily="34" charset="0"/>
                      </a:rPr>
                      <a:t>Application Map</a:t>
                    </a:r>
                  </a:p>
                  <a:p>
                    <a:pPr algn="ctr" defTabSz="685537" eaLnBrk="0" hangingPunct="0">
                      <a:defRPr/>
                    </a:pPr>
                    <a:r>
                      <a:rPr lang="en-US" altLang="en-US" sz="1050" dirty="0">
                        <a:solidFill>
                          <a:srgbClr val="FFFFFF"/>
                        </a:solidFill>
                        <a:latin typeface="Segoe UI Semibold" panose="020B0702040204020203" pitchFamily="34" charset="0"/>
                      </a:rPr>
                      <a:t>Live Metrics Stream</a:t>
                    </a:r>
                  </a:p>
                  <a:p>
                    <a:pPr algn="ctr" defTabSz="685537" eaLnBrk="0" hangingPunct="0">
                      <a:defRPr/>
                    </a:pPr>
                    <a:r>
                      <a:rPr lang="en-US" altLang="en-US" sz="1050" dirty="0">
                        <a:solidFill>
                          <a:srgbClr val="FFFFFF"/>
                        </a:solidFill>
                        <a:latin typeface="Segoe UI Semibold" panose="020B0702040204020203" pitchFamily="34" charset="0"/>
                      </a:rPr>
                      <a:t>Profiler &amp; Debugger</a:t>
                    </a:r>
                  </a:p>
                </p:txBody>
              </p:sp>
            </p:grpSp>
            <p:sp>
              <p:nvSpPr>
                <p:cNvPr id="53" name="Rectangle 52"/>
                <p:cNvSpPr/>
                <p:nvPr/>
              </p:nvSpPr>
              <p:spPr>
                <a:xfrm>
                  <a:off x="6254581" y="2879929"/>
                  <a:ext cx="1957693" cy="338652"/>
                </a:xfrm>
                <a:prstGeom prst="rect">
                  <a:avLst/>
                </a:prstGeom>
              </p:spPr>
              <p:txBody>
                <a:bodyPr wrap="square">
                  <a:spAutoFit/>
                </a:bodyPr>
                <a:lstStyle/>
                <a:p>
                  <a:pPr algn="ctr" defTabSz="685644" eaLnBrk="0" hangingPunct="0">
                    <a:defRPr/>
                  </a:pPr>
                  <a:r>
                    <a:rPr lang="en-US" altLang="en-US" sz="1050" dirty="0">
                      <a:solidFill>
                        <a:srgbClr val="FFFFFF"/>
                      </a:solidFill>
                      <a:latin typeface="Segoe UI Semibold" panose="020B0702040204020203" pitchFamily="34" charset="0"/>
                    </a:rPr>
                    <a:t>Analytics Portal</a:t>
                  </a:r>
                  <a:endParaRPr lang="en-US" altLang="en-US" sz="1050" dirty="0">
                    <a:solidFill>
                      <a:srgbClr val="FFFFFF"/>
                    </a:solidFill>
                    <a:latin typeface="Arial" panose="020B0604020202020204" pitchFamily="34" charset="0"/>
                  </a:endParaRPr>
                </a:p>
              </p:txBody>
            </p:sp>
          </p:grpSp>
          <p:sp>
            <p:nvSpPr>
              <p:cNvPr id="79" name="Rectangle 78"/>
              <p:cNvSpPr/>
              <p:nvPr/>
            </p:nvSpPr>
            <p:spPr>
              <a:xfrm>
                <a:off x="4699245" y="4127104"/>
                <a:ext cx="1664162" cy="345393"/>
              </a:xfrm>
              <a:prstGeom prst="rect">
                <a:avLst/>
              </a:prstGeom>
            </p:spPr>
            <p:txBody>
              <a:bodyPr wrap="none">
                <a:spAutoFit/>
              </a:bodyPr>
              <a:lstStyle/>
              <a:p>
                <a:pPr defTabSz="685644">
                  <a:defRPr/>
                </a:pPr>
                <a:r>
                  <a:rPr lang="en-US" sz="1050" dirty="0">
                    <a:solidFill>
                      <a:srgbClr val="B379C1"/>
                    </a:solidFill>
                    <a:latin typeface="Segoe UI Semibold" panose="020B0702040204020203" pitchFamily="34" charset="0"/>
                    <a:cs typeface="Segoe UI Semibold" panose="020B0702040204020203" pitchFamily="34" charset="0"/>
                  </a:rPr>
                  <a:t>Visual Studio </a:t>
                </a:r>
                <a:r>
                  <a:rPr lang="en-US" sz="1050" dirty="0">
                    <a:solidFill>
                      <a:srgbClr val="FFFFFF"/>
                    </a:solidFill>
                    <a:latin typeface="Segoe UI Semibold" panose="020B0702040204020203" pitchFamily="34" charset="0"/>
                    <a:cs typeface="Segoe UI Semibold" panose="020B0702040204020203" pitchFamily="34" charset="0"/>
                  </a:rPr>
                  <a:t>IDE</a:t>
                </a:r>
              </a:p>
            </p:txBody>
          </p:sp>
          <p:pic>
            <p:nvPicPr>
              <p:cNvPr id="80" name="Picture 2" descr="Image result for visual studi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38414" y="4097791"/>
                <a:ext cx="370494" cy="3704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4" name="Group 83"/>
          <p:cNvGrpSpPr/>
          <p:nvPr/>
        </p:nvGrpSpPr>
        <p:grpSpPr>
          <a:xfrm>
            <a:off x="6196486" y="2606738"/>
            <a:ext cx="2883680" cy="1218974"/>
            <a:chOff x="8427961" y="2935499"/>
            <a:chExt cx="3922561" cy="1658125"/>
          </a:xfrm>
        </p:grpSpPr>
        <p:grpSp>
          <p:nvGrpSpPr>
            <p:cNvPr id="57" name="Group 56"/>
            <p:cNvGrpSpPr/>
            <p:nvPr/>
          </p:nvGrpSpPr>
          <p:grpSpPr>
            <a:xfrm>
              <a:off x="8427961" y="2935499"/>
              <a:ext cx="3922561" cy="1658125"/>
              <a:chOff x="8317259" y="1698351"/>
              <a:chExt cx="3845997" cy="1625761"/>
            </a:xfrm>
          </p:grpSpPr>
          <p:grpSp>
            <p:nvGrpSpPr>
              <p:cNvPr id="58" name="Group 57"/>
              <p:cNvGrpSpPr/>
              <p:nvPr/>
            </p:nvGrpSpPr>
            <p:grpSpPr>
              <a:xfrm>
                <a:off x="10788013" y="1698351"/>
                <a:ext cx="1375243" cy="377004"/>
                <a:chOff x="10945031" y="617699"/>
                <a:chExt cx="1375243" cy="377004"/>
              </a:xfrm>
            </p:grpSpPr>
            <p:pic>
              <p:nvPicPr>
                <p:cNvPr id="68" name="Picture 3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945031" y="617699"/>
                  <a:ext cx="384256" cy="3770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69" name="Text Box 34"/>
                <p:cNvSpPr txBox="1">
                  <a:spLocks noChangeArrowheads="1"/>
                </p:cNvSpPr>
                <p:nvPr/>
              </p:nvSpPr>
              <p:spPr bwMode="auto">
                <a:xfrm>
                  <a:off x="11104891" y="680655"/>
                  <a:ext cx="1215383"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Power BI</a:t>
                  </a:r>
                  <a:endParaRPr lang="en-US" altLang="en-US" sz="1050" dirty="0">
                    <a:solidFill>
                      <a:srgbClr val="FFFFFF"/>
                    </a:solidFill>
                    <a:latin typeface="Arial" panose="020B0604020202020204" pitchFamily="34" charset="0"/>
                  </a:endParaRPr>
                </a:p>
              </p:txBody>
            </p:sp>
          </p:grpSp>
          <p:sp>
            <p:nvSpPr>
              <p:cNvPr id="59" name="Text Box 35"/>
              <p:cNvSpPr txBox="1">
                <a:spLocks noChangeArrowheads="1"/>
              </p:cNvSpPr>
              <p:nvPr/>
            </p:nvSpPr>
            <p:spPr bwMode="auto">
              <a:xfrm>
                <a:off x="8978093" y="2143091"/>
                <a:ext cx="2531791" cy="22979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29A2DA"/>
                    </a:solidFill>
                    <a:latin typeface="Segoe UI Semibold" panose="020B0702040204020203" pitchFamily="34" charset="0"/>
                  </a:rPr>
                  <a:t>Microsoft Azure </a:t>
                </a:r>
                <a:r>
                  <a:rPr lang="en-US" altLang="en-US" sz="1050" dirty="0">
                    <a:solidFill>
                      <a:srgbClr val="FFFFFF"/>
                    </a:solidFill>
                    <a:latin typeface="Segoe UI Semibold" panose="020B0702040204020203" pitchFamily="34" charset="0"/>
                  </a:rPr>
                  <a:t>dashboards</a:t>
                </a:r>
                <a:endParaRPr lang="en-US" altLang="en-US" sz="1050" dirty="0">
                  <a:solidFill>
                    <a:srgbClr val="FFFFFF"/>
                  </a:solidFill>
                  <a:latin typeface="Arial" panose="020B0604020202020204" pitchFamily="34" charset="0"/>
                </a:endParaRPr>
              </a:p>
            </p:txBody>
          </p:sp>
          <p:grpSp>
            <p:nvGrpSpPr>
              <p:cNvPr id="60" name="Group 59"/>
              <p:cNvGrpSpPr/>
              <p:nvPr/>
            </p:nvGrpSpPr>
            <p:grpSpPr>
              <a:xfrm>
                <a:off x="8419754" y="1723225"/>
                <a:ext cx="2319371" cy="309233"/>
                <a:chOff x="9111497" y="1745008"/>
                <a:chExt cx="2319371" cy="309233"/>
              </a:xfrm>
            </p:grpSpPr>
            <p:pic>
              <p:nvPicPr>
                <p:cNvPr id="66" name="Picture 6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111497" y="1745008"/>
                  <a:ext cx="743476" cy="309233"/>
                </a:xfrm>
                <a:prstGeom prst="rect">
                  <a:avLst/>
                </a:prstGeom>
              </p:spPr>
            </p:pic>
            <p:sp>
              <p:nvSpPr>
                <p:cNvPr id="67" name="Text Box 34"/>
                <p:cNvSpPr txBox="1">
                  <a:spLocks noChangeArrowheads="1"/>
                </p:cNvSpPr>
                <p:nvPr/>
              </p:nvSpPr>
              <p:spPr bwMode="auto">
                <a:xfrm>
                  <a:off x="9705747" y="1784477"/>
                  <a:ext cx="1725121"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OMS Connector</a:t>
                  </a:r>
                  <a:endParaRPr lang="en-US" altLang="en-US" sz="1050" dirty="0">
                    <a:solidFill>
                      <a:srgbClr val="FFFFFF"/>
                    </a:solidFill>
                    <a:latin typeface="Arial" panose="020B0604020202020204" pitchFamily="34" charset="0"/>
                  </a:endParaRPr>
                </a:p>
              </p:txBody>
            </p:sp>
          </p:grpSp>
          <p:sp>
            <p:nvSpPr>
              <p:cNvPr id="61" name="Text Box 28"/>
              <p:cNvSpPr txBox="1">
                <a:spLocks noChangeArrowheads="1"/>
              </p:cNvSpPr>
              <p:nvPr/>
            </p:nvSpPr>
            <p:spPr bwMode="auto">
              <a:xfrm>
                <a:off x="8412144" y="2912706"/>
                <a:ext cx="1557166"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Data Access APIs</a:t>
                </a:r>
                <a:endParaRPr lang="en-US" altLang="en-US" sz="1050" dirty="0">
                  <a:solidFill>
                    <a:srgbClr val="FFFFFF"/>
                  </a:solidFill>
                  <a:latin typeface="Arial" panose="020B0604020202020204" pitchFamily="34" charset="0"/>
                </a:endParaRPr>
              </a:p>
            </p:txBody>
          </p:sp>
          <p:grpSp>
            <p:nvGrpSpPr>
              <p:cNvPr id="62" name="Group 61"/>
              <p:cNvGrpSpPr/>
              <p:nvPr/>
            </p:nvGrpSpPr>
            <p:grpSpPr>
              <a:xfrm>
                <a:off x="8317259" y="2472881"/>
                <a:ext cx="1416644" cy="320032"/>
                <a:chOff x="10362505" y="1669572"/>
                <a:chExt cx="1416644" cy="320032"/>
              </a:xfrm>
            </p:grpSpPr>
            <p:pic>
              <p:nvPicPr>
                <p:cNvPr id="64" name="Picture 63" descr="Automatically generated description: nintendo, screenshot, abstract"/>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362505" y="1669572"/>
                  <a:ext cx="302466" cy="320032"/>
                </a:xfrm>
                <a:prstGeom prst="rect">
                  <a:avLst/>
                </a:prstGeom>
              </p:spPr>
            </p:pic>
            <p:sp>
              <p:nvSpPr>
                <p:cNvPr id="65" name="Text Box 28"/>
                <p:cNvSpPr txBox="1">
                  <a:spLocks noChangeArrowheads="1"/>
                </p:cNvSpPr>
                <p:nvPr/>
              </p:nvSpPr>
              <p:spPr bwMode="auto">
                <a:xfrm>
                  <a:off x="10643026" y="1698293"/>
                  <a:ext cx="1136123"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Blob storage</a:t>
                  </a:r>
                  <a:endParaRPr lang="en-US" altLang="en-US" sz="1050" dirty="0">
                    <a:solidFill>
                      <a:srgbClr val="FFFFFF"/>
                    </a:solidFill>
                    <a:latin typeface="Arial" panose="020B0604020202020204" pitchFamily="34" charset="0"/>
                  </a:endParaRPr>
                </a:p>
              </p:txBody>
            </p:sp>
          </p:grpSp>
          <p:sp>
            <p:nvSpPr>
              <p:cNvPr id="63" name="Rectangle 62"/>
              <p:cNvSpPr/>
              <p:nvPr/>
            </p:nvSpPr>
            <p:spPr>
              <a:xfrm>
                <a:off x="10616879" y="2554452"/>
                <a:ext cx="1320070" cy="769660"/>
              </a:xfrm>
              <a:prstGeom prst="rect">
                <a:avLst/>
              </a:prstGeom>
            </p:spPr>
            <p:txBody>
              <a:bodyPr wrap="square">
                <a:spAutoFit/>
              </a:bodyPr>
              <a:lstStyle/>
              <a:p>
                <a:pPr defTabSz="685644">
                  <a:defRPr/>
                </a:pPr>
                <a:r>
                  <a:rPr lang="en-US" sz="1050" dirty="0">
                    <a:solidFill>
                      <a:srgbClr val="B379C1"/>
                    </a:solidFill>
                    <a:latin typeface="Segoe UI Semibold" panose="020B0702040204020203" pitchFamily="34" charset="0"/>
                    <a:cs typeface="Segoe UI Semibold" panose="020B0702040204020203" pitchFamily="34" charset="0"/>
                  </a:rPr>
                  <a:t>Visual Studio</a:t>
                </a:r>
                <a:r>
                  <a:rPr lang="en-US" sz="1050" dirty="0">
                    <a:solidFill>
                      <a:srgbClr val="505050"/>
                    </a:solidFill>
                    <a:latin typeface="Segoe UI Semibold" panose="020B0702040204020203" pitchFamily="34" charset="0"/>
                    <a:cs typeface="Segoe UI Semibold" panose="020B0702040204020203" pitchFamily="34" charset="0"/>
                  </a:rPr>
                  <a:t> </a:t>
                </a:r>
                <a:r>
                  <a:rPr lang="en-US" sz="1050" dirty="0">
                    <a:solidFill>
                      <a:srgbClr val="FFFFFF"/>
                    </a:solidFill>
                    <a:latin typeface="Segoe UI Semibold" panose="020B0702040204020203" pitchFamily="34" charset="0"/>
                    <a:cs typeface="Segoe UI Semibold" panose="020B0702040204020203" pitchFamily="34" charset="0"/>
                  </a:rPr>
                  <a:t>Team Services</a:t>
                </a:r>
              </a:p>
            </p:txBody>
          </p:sp>
        </p:grpSp>
        <p:pic>
          <p:nvPicPr>
            <p:cNvPr id="81" name="Picture 2" descr="Image result for visual studi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342990" y="3900673"/>
              <a:ext cx="370494" cy="370494"/>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 Box 37">
            <a:extLst>
              <a:ext uri="{FF2B5EF4-FFF2-40B4-BE49-F238E27FC236}">
                <a16:creationId xmlns:a16="http://schemas.microsoft.com/office/drawing/2014/main" id="{5F00BFC9-5C84-4672-A84A-BEAFE6CC3BEA}"/>
              </a:ext>
            </a:extLst>
          </p:cNvPr>
          <p:cNvSpPr txBox="1">
            <a:spLocks noChangeArrowheads="1"/>
          </p:cNvSpPr>
          <p:nvPr/>
        </p:nvSpPr>
        <p:spPr bwMode="auto">
          <a:xfrm>
            <a:off x="169057" y="4152187"/>
            <a:ext cx="8814929" cy="384779"/>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Support</a:t>
            </a:r>
            <a:endParaRPr lang="en-US" altLang="en-US" sz="2100" dirty="0">
              <a:solidFill>
                <a:srgbClr val="FFFFFF"/>
              </a:solidFill>
              <a:latin typeface="Arial" panose="020B0604020202020204" pitchFamily="34" charset="0"/>
            </a:endParaRPr>
          </a:p>
        </p:txBody>
      </p:sp>
      <p:sp>
        <p:nvSpPr>
          <p:cNvPr id="44" name="Rectangle 38">
            <a:extLst>
              <a:ext uri="{FF2B5EF4-FFF2-40B4-BE49-F238E27FC236}">
                <a16:creationId xmlns:a16="http://schemas.microsoft.com/office/drawing/2014/main" id="{8193B7A8-165E-4076-874C-1A608A5BDEF9}"/>
              </a:ext>
            </a:extLst>
          </p:cNvPr>
          <p:cNvSpPr>
            <a:spLocks noChangeArrowheads="1"/>
          </p:cNvSpPr>
          <p:nvPr/>
        </p:nvSpPr>
        <p:spPr bwMode="auto">
          <a:xfrm>
            <a:off x="169057" y="4536968"/>
            <a:ext cx="8814929" cy="1167228"/>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5" anchor="t" anchorCtr="0" compatLnSpc="1">
            <a:prstTxWarp prst="textNoShape">
              <a:avLst/>
            </a:prstTxWarp>
          </a:bodyPr>
          <a:lstStyle/>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ASP.NET</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ASP.NET Core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Java - J2EE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Windows Desktop</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WCF</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JavaScript</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Node.JS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PHP</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Python</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Ruby</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Angular</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Docker</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Kubernetes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Dynamics CRM</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Web Apps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Cloud Services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VMs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Functions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Service Fabric</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Glimpse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Spring</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Log4Net/NLog</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Log4J/Logback</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System.Diagnostics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Semantic Logging (SLAB)</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ETW/</a:t>
            </a:r>
            <a:r>
              <a:rPr lang="en-US" sz="1050" dirty="0" err="1">
                <a:solidFill>
                  <a:srgbClr val="FFFFFF"/>
                </a:solidFill>
                <a:latin typeface="Segoe UI Semibold" panose="020B0702040204020203" pitchFamily="34" charset="0"/>
                <a:cs typeface="Segoe UI Semibold" panose="020B0702040204020203" pitchFamily="34" charset="0"/>
              </a:rPr>
              <a:t>EventSource</a:t>
            </a:r>
            <a:endParaRPr lang="en-US" sz="1050" dirty="0">
              <a:solidFill>
                <a:srgbClr val="FFFFFF"/>
              </a:solidFill>
              <a:latin typeface="Segoe UI Semibold" panose="020B0702040204020203" pitchFamily="34" charset="0"/>
              <a:cs typeface="Segoe UI Semibold" panose="020B0702040204020203" pitchFamily="34" charset="0"/>
            </a:endParaRP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LogStash</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Collectd</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Concrete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Drupal</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Joomla</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SharePoint</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WordPress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Orchard</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OSS/Public Endpoints</a:t>
            </a:r>
          </a:p>
        </p:txBody>
      </p:sp>
      <p:sp>
        <p:nvSpPr>
          <p:cNvPr id="3" name="TextBox 2">
            <a:extLst>
              <a:ext uri="{FF2B5EF4-FFF2-40B4-BE49-F238E27FC236}">
                <a16:creationId xmlns:a16="http://schemas.microsoft.com/office/drawing/2014/main" id="{DE09A68E-98B2-4B67-97FC-53574DCD9729}"/>
              </a:ext>
            </a:extLst>
          </p:cNvPr>
          <p:cNvSpPr txBox="1"/>
          <p:nvPr/>
        </p:nvSpPr>
        <p:spPr>
          <a:xfrm>
            <a:off x="8609683" y="5355123"/>
            <a:ext cx="466794" cy="415498"/>
          </a:xfrm>
          <a:prstGeom prst="rect">
            <a:avLst/>
          </a:prstGeom>
          <a:noFill/>
        </p:spPr>
        <p:txBody>
          <a:bodyPr wrap="none" rtlCol="0">
            <a:spAutoFit/>
          </a:bodyPr>
          <a:lstStyle/>
          <a:p>
            <a:pPr defTabSz="685775">
              <a:defRPr/>
            </a:pPr>
            <a:r>
              <a:rPr lang="en-US" sz="2100" dirty="0">
                <a:solidFill>
                  <a:srgbClr val="FFFFFF"/>
                </a:solidFill>
              </a:rPr>
              <a:t>…</a:t>
            </a:r>
          </a:p>
        </p:txBody>
      </p:sp>
      <p:grpSp>
        <p:nvGrpSpPr>
          <p:cNvPr id="2" name="Group 1">
            <a:extLst>
              <a:ext uri="{FF2B5EF4-FFF2-40B4-BE49-F238E27FC236}">
                <a16:creationId xmlns:a16="http://schemas.microsoft.com/office/drawing/2014/main" id="{2839B3B5-177A-43BF-A0AE-021E0F7C51AB}"/>
              </a:ext>
            </a:extLst>
          </p:cNvPr>
          <p:cNvGrpSpPr/>
          <p:nvPr/>
        </p:nvGrpSpPr>
        <p:grpSpPr>
          <a:xfrm>
            <a:off x="208180" y="2205999"/>
            <a:ext cx="2876673" cy="1552009"/>
            <a:chOff x="229930" y="1833897"/>
            <a:chExt cx="3912475" cy="2110840"/>
          </a:xfrm>
        </p:grpSpPr>
        <p:sp>
          <p:nvSpPr>
            <p:cNvPr id="9" name="Text Box 3"/>
            <p:cNvSpPr txBox="1">
              <a:spLocks noChangeArrowheads="1"/>
            </p:cNvSpPr>
            <p:nvPr/>
          </p:nvSpPr>
          <p:spPr bwMode="auto">
            <a:xfrm>
              <a:off x="22993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Ingestion</a:t>
              </a:r>
              <a:endParaRPr lang="en-US" altLang="en-US" sz="525" dirty="0">
                <a:solidFill>
                  <a:srgbClr val="FFFFFF"/>
                </a:solidFill>
                <a:latin typeface="Arial" panose="020B0604020202020204" pitchFamily="34" charset="0"/>
              </a:endParaRPr>
            </a:p>
          </p:txBody>
        </p:sp>
        <p:sp>
          <p:nvSpPr>
            <p:cNvPr id="10" name="Rectangle 9"/>
            <p:cNvSpPr>
              <a:spLocks noChangeArrowheads="1"/>
            </p:cNvSpPr>
            <p:nvPr/>
          </p:nvSpPr>
          <p:spPr bwMode="auto">
            <a:xfrm>
              <a:off x="229930" y="2357225"/>
              <a:ext cx="3912475" cy="1587512"/>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defTabSz="685644">
                <a:defRPr/>
              </a:pPr>
              <a:endParaRPr lang="en-US">
                <a:solidFill>
                  <a:srgbClr val="FFFFFF"/>
                </a:solidFill>
              </a:endParaRPr>
            </a:p>
          </p:txBody>
        </p:sp>
        <p:grpSp>
          <p:nvGrpSpPr>
            <p:cNvPr id="14" name="Group 13">
              <a:extLst>
                <a:ext uri="{FF2B5EF4-FFF2-40B4-BE49-F238E27FC236}">
                  <a16:creationId xmlns:a16="http://schemas.microsoft.com/office/drawing/2014/main" id="{38CA6177-6A57-45B7-8AE4-D942B6A6E5DD}"/>
                </a:ext>
              </a:extLst>
            </p:cNvPr>
            <p:cNvGrpSpPr/>
            <p:nvPr/>
          </p:nvGrpSpPr>
          <p:grpSpPr>
            <a:xfrm>
              <a:off x="350986" y="2418719"/>
              <a:ext cx="3707333" cy="1461717"/>
              <a:chOff x="350986" y="2418719"/>
              <a:chExt cx="3707333" cy="1461717"/>
            </a:xfrm>
          </p:grpSpPr>
          <p:grpSp>
            <p:nvGrpSpPr>
              <p:cNvPr id="71" name="Group 70"/>
              <p:cNvGrpSpPr/>
              <p:nvPr/>
            </p:nvGrpSpPr>
            <p:grpSpPr>
              <a:xfrm>
                <a:off x="350986" y="2418719"/>
                <a:ext cx="3707333" cy="1461717"/>
                <a:chOff x="397120" y="1737370"/>
                <a:chExt cx="3635484" cy="1433387"/>
              </a:xfrm>
            </p:grpSpPr>
            <p:sp>
              <p:nvSpPr>
                <p:cNvPr id="73" name="Text Box 13"/>
                <p:cNvSpPr txBox="1">
                  <a:spLocks noChangeArrowheads="1"/>
                </p:cNvSpPr>
                <p:nvPr/>
              </p:nvSpPr>
              <p:spPr bwMode="auto">
                <a:xfrm>
                  <a:off x="397120" y="2820361"/>
                  <a:ext cx="3635484" cy="3503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    SCOM MP                      Open Schema</a:t>
                  </a:r>
                  <a:endParaRPr lang="en-US" altLang="en-US" sz="675" dirty="0">
                    <a:solidFill>
                      <a:srgbClr val="FFFFFF"/>
                    </a:solidFill>
                    <a:latin typeface="Arial" panose="020B0604020202020204" pitchFamily="34" charset="0"/>
                  </a:endParaRPr>
                </a:p>
              </p:txBody>
            </p:sp>
            <p:grpSp>
              <p:nvGrpSpPr>
                <p:cNvPr id="74" name="Group 73"/>
                <p:cNvGrpSpPr/>
                <p:nvPr/>
              </p:nvGrpSpPr>
              <p:grpSpPr>
                <a:xfrm>
                  <a:off x="558537" y="1737370"/>
                  <a:ext cx="3063952" cy="882010"/>
                  <a:chOff x="929743" y="1660018"/>
                  <a:chExt cx="3063952" cy="882010"/>
                </a:xfrm>
              </p:grpSpPr>
              <p:pic>
                <p:nvPicPr>
                  <p:cNvPr id="76" name="Picture 11" descr="AppInsight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9743" y="183872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77" name="Text Box 12"/>
                  <p:cNvSpPr txBox="1">
                    <a:spLocks noChangeArrowheads="1"/>
                  </p:cNvSpPr>
                  <p:nvPr/>
                </p:nvSpPr>
                <p:spPr bwMode="auto">
                  <a:xfrm>
                    <a:off x="1822526" y="1660018"/>
                    <a:ext cx="2104600"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ctr" anchorCtr="0" compatLnSpc="1">
                    <a:prstTxWarp prst="textNoShape">
                      <a:avLst/>
                    </a:prstTxWarp>
                  </a:bodyPr>
                  <a:lstStyle/>
                  <a:p>
                    <a:pPr algn="ctr" defTabSz="685537" eaLnBrk="0" hangingPunct="0">
                      <a:defRPr/>
                    </a:pPr>
                    <a:r>
                      <a:rPr lang="en-US" altLang="en-US" sz="1050" dirty="0">
                        <a:solidFill>
                          <a:srgbClr val="E0C8E6"/>
                        </a:solidFill>
                        <a:latin typeface="Segoe UI Bold" panose="020B0802040204020203" pitchFamily="34" charset="0"/>
                        <a:cs typeface="Segoe UI Bold" panose="020B0802040204020203" pitchFamily="34" charset="0"/>
                      </a:rPr>
                      <a:t>Application Insights</a:t>
                    </a:r>
                    <a:endParaRPr lang="en-US" altLang="en-US" sz="675" dirty="0">
                      <a:solidFill>
                        <a:srgbClr val="E0C8E6"/>
                      </a:solidFill>
                      <a:latin typeface="Segoe UI Bold" panose="020B0802040204020203" pitchFamily="34" charset="0"/>
                      <a:cs typeface="Segoe UI Bold" panose="020B0802040204020203" pitchFamily="34" charset="0"/>
                    </a:endParaRPr>
                  </a:p>
                </p:txBody>
              </p:sp>
              <p:sp>
                <p:nvSpPr>
                  <p:cNvPr id="78" name="Text Box 13"/>
                  <p:cNvSpPr txBox="1">
                    <a:spLocks noChangeArrowheads="1"/>
                  </p:cNvSpPr>
                  <p:nvPr/>
                </p:nvSpPr>
                <p:spPr bwMode="auto">
                  <a:xfrm>
                    <a:off x="1771300" y="1899625"/>
                    <a:ext cx="2222395"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Open Source SDKs</a:t>
                    </a:r>
                  </a:p>
                  <a:p>
                    <a:pPr algn="ctr" defTabSz="685537" eaLnBrk="0" hangingPunct="0">
                      <a:defRPr/>
                    </a:pPr>
                    <a:r>
                      <a:rPr lang="en-US" altLang="en-US" sz="1050" dirty="0">
                        <a:solidFill>
                          <a:srgbClr val="FFFFFF"/>
                        </a:solidFill>
                        <a:latin typeface="Segoe UI Semibold" panose="020B0702040204020203" pitchFamily="34" charset="0"/>
                      </a:rPr>
                      <a:t>Status Monitor </a:t>
                    </a:r>
                  </a:p>
                  <a:p>
                    <a:pPr algn="ctr" defTabSz="685537" eaLnBrk="0" hangingPunct="0">
                      <a:defRPr/>
                    </a:pPr>
                    <a:r>
                      <a:rPr lang="en-US" altLang="en-US" sz="1050" dirty="0">
                        <a:solidFill>
                          <a:srgbClr val="FFFFFF"/>
                        </a:solidFill>
                        <a:latin typeface="Segoe UI Semibold" panose="020B0702040204020203" pitchFamily="34" charset="0"/>
                      </a:rPr>
                      <a:t>Azure Extensions</a:t>
                    </a:r>
                  </a:p>
                </p:txBody>
              </p:sp>
            </p:grpSp>
          </p:grpSp>
          <p:pic>
            <p:nvPicPr>
              <p:cNvPr id="1028" name="Picture 4" descr="Image result for scom icon">
                <a:extLst>
                  <a:ext uri="{FF2B5EF4-FFF2-40B4-BE49-F238E27FC236}">
                    <a16:creationId xmlns:a16="http://schemas.microsoft.com/office/drawing/2014/main" id="{673002B1-D8C6-4B31-8D22-0273D3E55A66}"/>
                  </a:ext>
                </a:extLst>
              </p:cNvPr>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16337" y="3381009"/>
                <a:ext cx="380311" cy="40566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14840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42255-1901-4639-B120-005F391ABF4A}"/>
              </a:ext>
            </a:extLst>
          </p:cNvPr>
          <p:cNvSpPr>
            <a:spLocks noGrp="1"/>
          </p:cNvSpPr>
          <p:nvPr>
            <p:ph type="ctrTitle" sz="quarter"/>
          </p:nvPr>
        </p:nvSpPr>
        <p:spPr/>
        <p:txBody>
          <a:bodyPr/>
          <a:lstStyle/>
          <a:p>
            <a:r>
              <a:rPr lang="en-US" dirty="0"/>
              <a:t>Design a platform monitoring and alerting strategy</a:t>
            </a:r>
          </a:p>
        </p:txBody>
      </p:sp>
      <p:sp>
        <p:nvSpPr>
          <p:cNvPr id="6" name="Subtitle 5">
            <a:extLst>
              <a:ext uri="{FF2B5EF4-FFF2-40B4-BE49-F238E27FC236}">
                <a16:creationId xmlns:a16="http://schemas.microsoft.com/office/drawing/2014/main" id="{82A304BB-281D-492D-92BA-66E70E5CC9B7}"/>
              </a:ext>
            </a:extLst>
          </p:cNvPr>
          <p:cNvSpPr>
            <a:spLocks noGrp="1"/>
          </p:cNvSpPr>
          <p:nvPr>
            <p:ph type="subTitle" sz="quarter" idx="1"/>
          </p:nvPr>
        </p:nvSpPr>
        <p:spPr/>
        <p:txBody>
          <a:bodyPr>
            <a:normAutofit fontScale="92500" lnSpcReduction="20000"/>
          </a:bodyPr>
          <a:lstStyle/>
          <a:p>
            <a:r>
              <a:rPr lang="en-US" sz="2400" dirty="0"/>
              <a:t>Determine the appropriate Microsoft products and services for monitoring Azure platform solutions</a:t>
            </a:r>
          </a:p>
          <a:p>
            <a:r>
              <a:rPr lang="en-US" sz="2400" dirty="0"/>
              <a:t>Define a monitoring solution using Azure Health, Azure Advisor, and Activity Log</a:t>
            </a:r>
          </a:p>
          <a:p>
            <a:r>
              <a:rPr lang="en-US" sz="2400" dirty="0"/>
              <a:t>Define a monitoring solution for Azure Networks using Log Analytics and Network Watcher service</a:t>
            </a:r>
          </a:p>
          <a:p>
            <a:r>
              <a:rPr lang="en-US" sz="2400" dirty="0"/>
              <a:t>Monitor security with Azure Security Center</a:t>
            </a:r>
            <a:br>
              <a:rPr lang="en-US" sz="2400" dirty="0"/>
            </a:br>
            <a:endParaRPr lang="en-US" sz="2400" dirty="0"/>
          </a:p>
        </p:txBody>
      </p:sp>
      <p:sp>
        <p:nvSpPr>
          <p:cNvPr id="7" name="Text Placeholder 6">
            <a:extLst>
              <a:ext uri="{FF2B5EF4-FFF2-40B4-BE49-F238E27FC236}">
                <a16:creationId xmlns:a16="http://schemas.microsoft.com/office/drawing/2014/main" id="{CC8EC7BB-B976-4537-A9C8-DF67487C94D6}"/>
              </a:ext>
            </a:extLst>
          </p:cNvPr>
          <p:cNvSpPr>
            <a:spLocks noGrp="1"/>
          </p:cNvSpPr>
          <p:nvPr>
            <p:ph type="body" sz="quarter" idx="10"/>
          </p:nvPr>
        </p:nvSpPr>
        <p:spPr/>
        <p:style>
          <a:lnRef idx="2">
            <a:schemeClr val="accent2"/>
          </a:lnRef>
          <a:fillRef idx="1">
            <a:schemeClr val="lt1"/>
          </a:fillRef>
          <a:effectRef idx="0">
            <a:schemeClr val="accent2"/>
          </a:effectRef>
          <a:fontRef idx="minor">
            <a:schemeClr val="dk1"/>
          </a:fontRef>
        </p:style>
        <p:txBody>
          <a:bodyPr/>
          <a:lstStyle/>
          <a:p>
            <a:pPr marL="0" indent="0">
              <a:buNone/>
            </a:pPr>
            <a:endParaRPr lang="en-US" dirty="0"/>
          </a:p>
        </p:txBody>
      </p:sp>
      <p:sp>
        <p:nvSpPr>
          <p:cNvPr id="8" name="Text Placeholder 7">
            <a:extLst>
              <a:ext uri="{FF2B5EF4-FFF2-40B4-BE49-F238E27FC236}">
                <a16:creationId xmlns:a16="http://schemas.microsoft.com/office/drawing/2014/main" id="{85F5B079-BCD1-47B9-B6AB-C514435F0FBC}"/>
              </a:ext>
            </a:extLst>
          </p:cNvPr>
          <p:cNvSpPr>
            <a:spLocks noGrp="1"/>
          </p:cNvSpPr>
          <p:nvPr>
            <p:ph type="body" sz="quarter" idx="11"/>
          </p:nvPr>
        </p:nvSpPr>
        <p:spPr/>
        <p:txBody>
          <a:bodyPr/>
          <a:lstStyle/>
          <a:p>
            <a:endParaRPr lang="en-US"/>
          </a:p>
        </p:txBody>
      </p:sp>
      <p:sp>
        <p:nvSpPr>
          <p:cNvPr id="9" name="Freeform 5">
            <a:extLst>
              <a:ext uri="{FF2B5EF4-FFF2-40B4-BE49-F238E27FC236}">
                <a16:creationId xmlns:a16="http://schemas.microsoft.com/office/drawing/2014/main" id="{28962115-BFBB-4D64-BA0B-7C50E6B2140E}"/>
              </a:ext>
            </a:extLst>
          </p:cNvPr>
          <p:cNvSpPr>
            <a:spLocks/>
          </p:cNvSpPr>
          <p:nvPr/>
        </p:nvSpPr>
        <p:spPr bwMode="auto">
          <a:xfrm>
            <a:off x="519101" y="3164639"/>
            <a:ext cx="2503872" cy="1363350"/>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10" name="Picture 2" descr="https://azurecomcdn.azureedge.net/cvt-a1c8b5576aaf22ba5f9f7e57ec5f1f44d7dd332b4dab762e550e713e4d9572c3/images/page/services/monitor/integrate-existing-tools.png">
            <a:extLst>
              <a:ext uri="{FF2B5EF4-FFF2-40B4-BE49-F238E27FC236}">
                <a16:creationId xmlns:a16="http://schemas.microsoft.com/office/drawing/2014/main" id="{8FD6950C-91CE-4FCC-AA7E-311A7B08EDE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84931" y="3638696"/>
            <a:ext cx="1595688" cy="1392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190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211BB-14A8-4DD6-9EC1-AA10873F5C30}"/>
              </a:ext>
            </a:extLst>
          </p:cNvPr>
          <p:cNvSpPr>
            <a:spLocks noGrp="1"/>
          </p:cNvSpPr>
          <p:nvPr>
            <p:ph type="title"/>
          </p:nvPr>
        </p:nvSpPr>
        <p:spPr/>
        <p:txBody>
          <a:bodyPr/>
          <a:lstStyle/>
          <a:p>
            <a:r>
              <a:rPr lang="en-US" dirty="0"/>
              <a:t>Full set of cloud management capabilities</a:t>
            </a:r>
          </a:p>
        </p:txBody>
      </p:sp>
      <p:sp>
        <p:nvSpPr>
          <p:cNvPr id="8" name="Text Placeholder 7">
            <a:extLst>
              <a:ext uri="{FF2B5EF4-FFF2-40B4-BE49-F238E27FC236}">
                <a16:creationId xmlns:a16="http://schemas.microsoft.com/office/drawing/2014/main" id="{BF56A7C1-EECF-4CCD-B353-AC4101C6E551}"/>
              </a:ext>
            </a:extLst>
          </p:cNvPr>
          <p:cNvSpPr>
            <a:spLocks noGrp="1"/>
          </p:cNvSpPr>
          <p:nvPr>
            <p:ph type="body" sz="quarter" idx="10"/>
          </p:nvPr>
        </p:nvSpPr>
        <p:spPr/>
        <p:txBody>
          <a:bodyPr/>
          <a:lstStyle/>
          <a:p>
            <a:endParaRPr lang="en-US"/>
          </a:p>
        </p:txBody>
      </p:sp>
      <p:grpSp>
        <p:nvGrpSpPr>
          <p:cNvPr id="107" name="Group 4">
            <a:extLst>
              <a:ext uri="{FF2B5EF4-FFF2-40B4-BE49-F238E27FC236}">
                <a16:creationId xmlns:a16="http://schemas.microsoft.com/office/drawing/2014/main" id="{06DC9610-8020-45A7-80A0-7D1830B2FF24}"/>
              </a:ext>
            </a:extLst>
          </p:cNvPr>
          <p:cNvGrpSpPr>
            <a:grpSpLocks noChangeAspect="1"/>
          </p:cNvGrpSpPr>
          <p:nvPr/>
        </p:nvGrpSpPr>
        <p:grpSpPr bwMode="auto">
          <a:xfrm flipV="1">
            <a:off x="2804610" y="1302893"/>
            <a:ext cx="3238507" cy="3187109"/>
            <a:chOff x="8085" y="74"/>
            <a:chExt cx="2998" cy="2950"/>
          </a:xfrm>
        </p:grpSpPr>
        <p:sp>
          <p:nvSpPr>
            <p:cNvPr id="108" name="Freeform 5">
              <a:extLst>
                <a:ext uri="{FF2B5EF4-FFF2-40B4-BE49-F238E27FC236}">
                  <a16:creationId xmlns:a16="http://schemas.microsoft.com/office/drawing/2014/main" id="{F23C0E49-F196-4895-8567-DF562C260363}"/>
                </a:ext>
              </a:extLst>
            </p:cNvPr>
            <p:cNvSpPr>
              <a:spLocks/>
            </p:cNvSpPr>
            <p:nvPr/>
          </p:nvSpPr>
          <p:spPr bwMode="auto">
            <a:xfrm>
              <a:off x="8779" y="74"/>
              <a:ext cx="1615" cy="244"/>
            </a:xfrm>
            <a:custGeom>
              <a:avLst/>
              <a:gdLst>
                <a:gd name="T0" fmla="*/ 0 w 410"/>
                <a:gd name="T1" fmla="*/ 61 h 62"/>
                <a:gd name="T2" fmla="*/ 205 w 410"/>
                <a:gd name="T3" fmla="*/ 0 h 62"/>
                <a:gd name="T4" fmla="*/ 410 w 410"/>
                <a:gd name="T5" fmla="*/ 62 h 62"/>
              </a:gdLst>
              <a:ahLst/>
              <a:cxnLst>
                <a:cxn ang="0">
                  <a:pos x="T0" y="T1"/>
                </a:cxn>
                <a:cxn ang="0">
                  <a:pos x="T2" y="T3"/>
                </a:cxn>
                <a:cxn ang="0">
                  <a:pos x="T4" y="T5"/>
                </a:cxn>
              </a:cxnLst>
              <a:rect l="0" t="0" r="r" b="b"/>
              <a:pathLst>
                <a:path w="410" h="62">
                  <a:moveTo>
                    <a:pt x="0" y="61"/>
                  </a:moveTo>
                  <a:cubicBezTo>
                    <a:pt x="59" y="23"/>
                    <a:pt x="129" y="0"/>
                    <a:pt x="205" y="0"/>
                  </a:cubicBezTo>
                  <a:cubicBezTo>
                    <a:pt x="280" y="0"/>
                    <a:pt x="350" y="23"/>
                    <a:pt x="410" y="62"/>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09" name="Freeform 11">
              <a:extLst>
                <a:ext uri="{FF2B5EF4-FFF2-40B4-BE49-F238E27FC236}">
                  <a16:creationId xmlns:a16="http://schemas.microsoft.com/office/drawing/2014/main" id="{370E0296-EEDD-4636-BC13-4292ECC25CB5}"/>
                </a:ext>
              </a:extLst>
            </p:cNvPr>
            <p:cNvSpPr>
              <a:spLocks/>
            </p:cNvSpPr>
            <p:nvPr/>
          </p:nvSpPr>
          <p:spPr bwMode="auto">
            <a:xfrm>
              <a:off x="8085" y="401"/>
              <a:ext cx="575" cy="1532"/>
            </a:xfrm>
            <a:custGeom>
              <a:avLst/>
              <a:gdLst>
                <a:gd name="T0" fmla="*/ 19 w 146"/>
                <a:gd name="T1" fmla="*/ 389 h 389"/>
                <a:gd name="T2" fmla="*/ 24 w 146"/>
                <a:gd name="T3" fmla="*/ 176 h 389"/>
                <a:gd name="T4" fmla="*/ 146 w 146"/>
                <a:gd name="T5" fmla="*/ 0 h 389"/>
              </a:gdLst>
              <a:ahLst/>
              <a:cxnLst>
                <a:cxn ang="0">
                  <a:pos x="T0" y="T1"/>
                </a:cxn>
                <a:cxn ang="0">
                  <a:pos x="T2" y="T3"/>
                </a:cxn>
                <a:cxn ang="0">
                  <a:pos x="T4" y="T5"/>
                </a:cxn>
              </a:cxnLst>
              <a:rect l="0" t="0" r="r" b="b"/>
              <a:pathLst>
                <a:path w="146" h="389">
                  <a:moveTo>
                    <a:pt x="19" y="389"/>
                  </a:moveTo>
                  <a:cubicBezTo>
                    <a:pt x="0" y="321"/>
                    <a:pt x="1" y="248"/>
                    <a:pt x="24" y="176"/>
                  </a:cubicBezTo>
                  <a:cubicBezTo>
                    <a:pt x="47" y="104"/>
                    <a:pt x="91" y="44"/>
                    <a:pt x="146" y="0"/>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0" name="Freeform 12">
              <a:extLst>
                <a:ext uri="{FF2B5EF4-FFF2-40B4-BE49-F238E27FC236}">
                  <a16:creationId xmlns:a16="http://schemas.microsoft.com/office/drawing/2014/main" id="{7F5B9D7B-121B-47BD-A339-44E3E153AF8B}"/>
                </a:ext>
              </a:extLst>
            </p:cNvPr>
            <p:cNvSpPr>
              <a:spLocks/>
            </p:cNvSpPr>
            <p:nvPr/>
          </p:nvSpPr>
          <p:spPr bwMode="auto">
            <a:xfrm>
              <a:off x="10512" y="405"/>
              <a:ext cx="571" cy="1532"/>
            </a:xfrm>
            <a:custGeom>
              <a:avLst/>
              <a:gdLst>
                <a:gd name="T0" fmla="*/ 0 w 145"/>
                <a:gd name="T1" fmla="*/ 0 h 389"/>
                <a:gd name="T2" fmla="*/ 121 w 145"/>
                <a:gd name="T3" fmla="*/ 175 h 389"/>
                <a:gd name="T4" fmla="*/ 126 w 145"/>
                <a:gd name="T5" fmla="*/ 389 h 389"/>
              </a:gdLst>
              <a:ahLst/>
              <a:cxnLst>
                <a:cxn ang="0">
                  <a:pos x="T0" y="T1"/>
                </a:cxn>
                <a:cxn ang="0">
                  <a:pos x="T2" y="T3"/>
                </a:cxn>
                <a:cxn ang="0">
                  <a:pos x="T4" y="T5"/>
                </a:cxn>
              </a:cxnLst>
              <a:rect l="0" t="0" r="r" b="b"/>
              <a:pathLst>
                <a:path w="145" h="389">
                  <a:moveTo>
                    <a:pt x="0" y="0"/>
                  </a:moveTo>
                  <a:cubicBezTo>
                    <a:pt x="55" y="44"/>
                    <a:pt x="98" y="104"/>
                    <a:pt x="121" y="175"/>
                  </a:cubicBezTo>
                  <a:cubicBezTo>
                    <a:pt x="144" y="247"/>
                    <a:pt x="145" y="321"/>
                    <a:pt x="126" y="389"/>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1" name="Freeform 13">
              <a:extLst>
                <a:ext uri="{FF2B5EF4-FFF2-40B4-BE49-F238E27FC236}">
                  <a16:creationId xmlns:a16="http://schemas.microsoft.com/office/drawing/2014/main" id="{B2316900-AD55-452F-B744-991AE86BDC26}"/>
                </a:ext>
              </a:extLst>
            </p:cNvPr>
            <p:cNvSpPr>
              <a:spLocks/>
            </p:cNvSpPr>
            <p:nvPr/>
          </p:nvSpPr>
          <p:spPr bwMode="auto">
            <a:xfrm>
              <a:off x="8203" y="2075"/>
              <a:ext cx="1304" cy="949"/>
            </a:xfrm>
            <a:custGeom>
              <a:avLst/>
              <a:gdLst>
                <a:gd name="T0" fmla="*/ 331 w 331"/>
                <a:gd name="T1" fmla="*/ 241 h 241"/>
                <a:gd name="T2" fmla="*/ 130 w 331"/>
                <a:gd name="T3" fmla="*/ 170 h 241"/>
                <a:gd name="T4" fmla="*/ 0 w 331"/>
                <a:gd name="T5" fmla="*/ 0 h 241"/>
              </a:gdLst>
              <a:ahLst/>
              <a:cxnLst>
                <a:cxn ang="0">
                  <a:pos x="T0" y="T1"/>
                </a:cxn>
                <a:cxn ang="0">
                  <a:pos x="T2" y="T3"/>
                </a:cxn>
                <a:cxn ang="0">
                  <a:pos x="T4" y="T5"/>
                </a:cxn>
              </a:cxnLst>
              <a:rect l="0" t="0" r="r" b="b"/>
              <a:pathLst>
                <a:path w="331" h="241">
                  <a:moveTo>
                    <a:pt x="331" y="241"/>
                  </a:moveTo>
                  <a:cubicBezTo>
                    <a:pt x="261" y="238"/>
                    <a:pt x="191" y="215"/>
                    <a:pt x="130" y="170"/>
                  </a:cubicBezTo>
                  <a:cubicBezTo>
                    <a:pt x="69" y="126"/>
                    <a:pt x="25" y="66"/>
                    <a:pt x="0" y="0"/>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2" name="Freeform 14">
              <a:extLst>
                <a:ext uri="{FF2B5EF4-FFF2-40B4-BE49-F238E27FC236}">
                  <a16:creationId xmlns:a16="http://schemas.microsoft.com/office/drawing/2014/main" id="{24D4CC71-9455-4C13-935C-BF641901DDEE}"/>
                </a:ext>
              </a:extLst>
            </p:cNvPr>
            <p:cNvSpPr>
              <a:spLocks/>
            </p:cNvSpPr>
            <p:nvPr/>
          </p:nvSpPr>
          <p:spPr bwMode="auto">
            <a:xfrm>
              <a:off x="9657" y="2079"/>
              <a:ext cx="1304" cy="945"/>
            </a:xfrm>
            <a:custGeom>
              <a:avLst/>
              <a:gdLst>
                <a:gd name="T0" fmla="*/ 331 w 331"/>
                <a:gd name="T1" fmla="*/ 0 h 240"/>
                <a:gd name="T2" fmla="*/ 202 w 331"/>
                <a:gd name="T3" fmla="*/ 169 h 240"/>
                <a:gd name="T4" fmla="*/ 0 w 331"/>
                <a:gd name="T5" fmla="*/ 240 h 240"/>
              </a:gdLst>
              <a:ahLst/>
              <a:cxnLst>
                <a:cxn ang="0">
                  <a:pos x="T0" y="T1"/>
                </a:cxn>
                <a:cxn ang="0">
                  <a:pos x="T2" y="T3"/>
                </a:cxn>
                <a:cxn ang="0">
                  <a:pos x="T4" y="T5"/>
                </a:cxn>
              </a:cxnLst>
              <a:rect l="0" t="0" r="r" b="b"/>
              <a:pathLst>
                <a:path w="331" h="240">
                  <a:moveTo>
                    <a:pt x="331" y="0"/>
                  </a:moveTo>
                  <a:cubicBezTo>
                    <a:pt x="306" y="66"/>
                    <a:pt x="263" y="125"/>
                    <a:pt x="202" y="169"/>
                  </a:cubicBezTo>
                  <a:cubicBezTo>
                    <a:pt x="141" y="214"/>
                    <a:pt x="70" y="237"/>
                    <a:pt x="0" y="240"/>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grpSp>
      <p:sp>
        <p:nvSpPr>
          <p:cNvPr id="113" name="TextBox 112">
            <a:extLst>
              <a:ext uri="{FF2B5EF4-FFF2-40B4-BE49-F238E27FC236}">
                <a16:creationId xmlns:a16="http://schemas.microsoft.com/office/drawing/2014/main" id="{0FB23400-CF61-4A56-87AC-55585FDC79E7}"/>
              </a:ext>
            </a:extLst>
          </p:cNvPr>
          <p:cNvSpPr txBox="1">
            <a:spLocks noChangeAspect="1"/>
          </p:cNvSpPr>
          <p:nvPr/>
        </p:nvSpPr>
        <p:spPr>
          <a:xfrm>
            <a:off x="7186144" y="2827410"/>
            <a:ext cx="1354058"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a:gradFill>
                  <a:gsLst>
                    <a:gs pos="78761">
                      <a:prstClr val="black"/>
                    </a:gs>
                    <a:gs pos="0">
                      <a:prstClr val="black"/>
                    </a:gs>
                  </a:gsLst>
                  <a:lin ang="5400000" scaled="0"/>
                </a:gradFill>
                <a:latin typeface="Segoe UI" panose="020B0502040204020203" pitchFamily="34" charset="0"/>
                <a:cs typeface="Segoe UI" panose="020B0502040204020203" pitchFamily="34" charset="0"/>
              </a:rPr>
              <a:t>PROTECT</a:t>
            </a:r>
          </a:p>
        </p:txBody>
      </p:sp>
      <p:sp>
        <p:nvSpPr>
          <p:cNvPr id="116" name="TextBox 115">
            <a:extLst>
              <a:ext uri="{FF2B5EF4-FFF2-40B4-BE49-F238E27FC236}">
                <a16:creationId xmlns:a16="http://schemas.microsoft.com/office/drawing/2014/main" id="{6BABF33F-22E8-4A47-A642-6B0E67CA5F55}"/>
              </a:ext>
            </a:extLst>
          </p:cNvPr>
          <p:cNvSpPr txBox="1">
            <a:spLocks noChangeAspect="1"/>
          </p:cNvSpPr>
          <p:nvPr/>
        </p:nvSpPr>
        <p:spPr>
          <a:xfrm>
            <a:off x="6778503" y="1057855"/>
            <a:ext cx="1200427"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a:gradFill>
                  <a:gsLst>
                    <a:gs pos="78761">
                      <a:prstClr val="black"/>
                    </a:gs>
                    <a:gs pos="0">
                      <a:prstClr val="black"/>
                    </a:gs>
                  </a:gsLst>
                  <a:lin ang="5400000" scaled="0"/>
                </a:gradFill>
                <a:latin typeface="Segoe UI" panose="020B0502040204020203" pitchFamily="34" charset="0"/>
                <a:cs typeface="Segoe UI" panose="020B0502040204020203" pitchFamily="34" charset="0"/>
              </a:rPr>
              <a:t>SECURE</a:t>
            </a:r>
          </a:p>
        </p:txBody>
      </p:sp>
      <p:sp>
        <p:nvSpPr>
          <p:cNvPr id="120" name="TextBox 119">
            <a:extLst>
              <a:ext uri="{FF2B5EF4-FFF2-40B4-BE49-F238E27FC236}">
                <a16:creationId xmlns:a16="http://schemas.microsoft.com/office/drawing/2014/main" id="{774AC220-DC1B-4861-8651-97FF83D3243F}"/>
              </a:ext>
            </a:extLst>
          </p:cNvPr>
          <p:cNvSpPr txBox="1">
            <a:spLocks noChangeAspect="1"/>
          </p:cNvSpPr>
          <p:nvPr/>
        </p:nvSpPr>
        <p:spPr>
          <a:xfrm>
            <a:off x="3661834" y="5265717"/>
            <a:ext cx="1509935"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spc="49">
                <a:gradFill>
                  <a:gsLst>
                    <a:gs pos="78761">
                      <a:prstClr val="black"/>
                    </a:gs>
                    <a:gs pos="0">
                      <a:prstClr val="black"/>
                    </a:gs>
                  </a:gsLst>
                  <a:lin ang="5400000" scaled="0"/>
                </a:gradFill>
                <a:latin typeface="Segoe UI" panose="020B0502040204020203" pitchFamily="34" charset="0"/>
                <a:cs typeface="Segoe UI" panose="020B0502040204020203" pitchFamily="34" charset="0"/>
              </a:rPr>
              <a:t>MONITOR</a:t>
            </a:r>
          </a:p>
        </p:txBody>
      </p:sp>
      <p:sp>
        <p:nvSpPr>
          <p:cNvPr id="121" name="TextBox 120">
            <a:extLst>
              <a:ext uri="{FF2B5EF4-FFF2-40B4-BE49-F238E27FC236}">
                <a16:creationId xmlns:a16="http://schemas.microsoft.com/office/drawing/2014/main" id="{622D25EE-209A-4695-A1E7-899A64B1CC44}"/>
              </a:ext>
            </a:extLst>
          </p:cNvPr>
          <p:cNvSpPr txBox="1">
            <a:spLocks noChangeAspect="1"/>
          </p:cNvSpPr>
          <p:nvPr/>
        </p:nvSpPr>
        <p:spPr>
          <a:xfrm>
            <a:off x="-64316" y="2827410"/>
            <a:ext cx="1715824"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spc="49">
                <a:gradFill>
                  <a:gsLst>
                    <a:gs pos="78761">
                      <a:prstClr val="black"/>
                    </a:gs>
                    <a:gs pos="0">
                      <a:prstClr val="black"/>
                    </a:gs>
                  </a:gsLst>
                  <a:lin ang="5400000" scaled="0"/>
                </a:gradFill>
                <a:latin typeface="Segoe UI" panose="020B0502040204020203" pitchFamily="34" charset="0"/>
                <a:cs typeface="Segoe UI" panose="020B0502040204020203" pitchFamily="34" charset="0"/>
              </a:rPr>
              <a:t>CONFIGURE</a:t>
            </a:r>
          </a:p>
        </p:txBody>
      </p:sp>
      <p:sp>
        <p:nvSpPr>
          <p:cNvPr id="122" name="TextBox 121">
            <a:extLst>
              <a:ext uri="{FF2B5EF4-FFF2-40B4-BE49-F238E27FC236}">
                <a16:creationId xmlns:a16="http://schemas.microsoft.com/office/drawing/2014/main" id="{DFFB459D-4C4F-448F-819F-5F4198ACE84D}"/>
              </a:ext>
            </a:extLst>
          </p:cNvPr>
          <p:cNvSpPr txBox="1">
            <a:spLocks noChangeAspect="1"/>
          </p:cNvSpPr>
          <p:nvPr/>
        </p:nvSpPr>
        <p:spPr>
          <a:xfrm>
            <a:off x="746787" y="1057855"/>
            <a:ext cx="1311033"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a:gradFill>
                  <a:gsLst>
                    <a:gs pos="78761">
                      <a:prstClr val="black"/>
                    </a:gs>
                    <a:gs pos="0">
                      <a:prstClr val="black"/>
                    </a:gs>
                  </a:gsLst>
                  <a:lin ang="5400000" scaled="0"/>
                </a:gradFill>
                <a:latin typeface="Segoe UI" panose="020B0502040204020203" pitchFamily="34" charset="0"/>
                <a:cs typeface="Segoe UI" panose="020B0502040204020203" pitchFamily="34" charset="0"/>
              </a:rPr>
              <a:t>GOVERN</a:t>
            </a:r>
          </a:p>
        </p:txBody>
      </p:sp>
      <p:sp>
        <p:nvSpPr>
          <p:cNvPr id="125" name="Oval 124">
            <a:extLst>
              <a:ext uri="{FF2B5EF4-FFF2-40B4-BE49-F238E27FC236}">
                <a16:creationId xmlns:a16="http://schemas.microsoft.com/office/drawing/2014/main" id="{2F6F2CA2-CF39-4840-9DDC-0329C55262BC}"/>
              </a:ext>
            </a:extLst>
          </p:cNvPr>
          <p:cNvSpPr/>
          <p:nvPr/>
        </p:nvSpPr>
        <p:spPr bwMode="auto">
          <a:xfrm>
            <a:off x="3162589" y="1635948"/>
            <a:ext cx="2528653" cy="2529012"/>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7" name="TextBox 126">
            <a:extLst>
              <a:ext uri="{FF2B5EF4-FFF2-40B4-BE49-F238E27FC236}">
                <a16:creationId xmlns:a16="http://schemas.microsoft.com/office/drawing/2014/main" id="{4A7877B5-F6C1-4286-8CEC-6540C49B2FEF}"/>
              </a:ext>
            </a:extLst>
          </p:cNvPr>
          <p:cNvSpPr txBox="1"/>
          <p:nvPr/>
        </p:nvSpPr>
        <p:spPr>
          <a:xfrm>
            <a:off x="6786737" y="1352175"/>
            <a:ext cx="2096505" cy="715916"/>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Security Management</a:t>
            </a:r>
          </a:p>
          <a:p>
            <a:pP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Threat Protection</a:t>
            </a:r>
          </a:p>
        </p:txBody>
      </p:sp>
      <p:sp>
        <p:nvSpPr>
          <p:cNvPr id="128" name="TextBox 127">
            <a:extLst>
              <a:ext uri="{FF2B5EF4-FFF2-40B4-BE49-F238E27FC236}">
                <a16:creationId xmlns:a16="http://schemas.microsoft.com/office/drawing/2014/main" id="{1512CDA9-FA51-4F8C-BEB3-EB1ABAF70763}"/>
              </a:ext>
            </a:extLst>
          </p:cNvPr>
          <p:cNvSpPr txBox="1"/>
          <p:nvPr/>
        </p:nvSpPr>
        <p:spPr>
          <a:xfrm>
            <a:off x="7195886" y="3147011"/>
            <a:ext cx="1766030" cy="715916"/>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Backup</a:t>
            </a:r>
          </a:p>
          <a:p>
            <a:pP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Disaster Recovery</a:t>
            </a:r>
          </a:p>
        </p:txBody>
      </p:sp>
      <p:sp>
        <p:nvSpPr>
          <p:cNvPr id="129" name="TextBox 128">
            <a:extLst>
              <a:ext uri="{FF2B5EF4-FFF2-40B4-BE49-F238E27FC236}">
                <a16:creationId xmlns:a16="http://schemas.microsoft.com/office/drawing/2014/main" id="{C48EC7E8-90CE-4207-AF08-EC14B13B83E9}"/>
              </a:ext>
            </a:extLst>
          </p:cNvPr>
          <p:cNvSpPr txBox="1"/>
          <p:nvPr/>
        </p:nvSpPr>
        <p:spPr>
          <a:xfrm>
            <a:off x="123774" y="1352175"/>
            <a:ext cx="1924727" cy="715916"/>
          </a:xfrm>
          <a:prstGeom prst="rect">
            <a:avLst/>
          </a:prstGeom>
          <a:noFill/>
        </p:spPr>
        <p:txBody>
          <a:bodyPr wrap="none" lIns="179277" tIns="143422" rIns="179277" bIns="143422" rtlCol="0">
            <a:spAutoFit/>
          </a:bodyPr>
          <a:lstStyle/>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latin typeface="Segoe UI" panose="020B0502040204020203" pitchFamily="34" charset="0"/>
                <a:cs typeface="Segoe UI" panose="020B0502040204020203" pitchFamily="34" charset="0"/>
              </a:rPr>
              <a:t>Policy Management</a:t>
            </a:r>
          </a:p>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latin typeface="Segoe UI" panose="020B0502040204020203" pitchFamily="34" charset="0"/>
                <a:cs typeface="Segoe UI" panose="020B0502040204020203" pitchFamily="34" charset="0"/>
              </a:rPr>
              <a:t>Cost Management</a:t>
            </a:r>
          </a:p>
        </p:txBody>
      </p:sp>
      <p:sp>
        <p:nvSpPr>
          <p:cNvPr id="130" name="TextBox 129">
            <a:extLst>
              <a:ext uri="{FF2B5EF4-FFF2-40B4-BE49-F238E27FC236}">
                <a16:creationId xmlns:a16="http://schemas.microsoft.com/office/drawing/2014/main" id="{28180059-D57F-44E2-B42A-4E4ACBD9995A}"/>
              </a:ext>
            </a:extLst>
          </p:cNvPr>
          <p:cNvSpPr txBox="1"/>
          <p:nvPr/>
        </p:nvSpPr>
        <p:spPr>
          <a:xfrm>
            <a:off x="-409832" y="3147012"/>
            <a:ext cx="2048607" cy="1180658"/>
          </a:xfrm>
          <a:prstGeom prst="rect">
            <a:avLst/>
          </a:prstGeom>
          <a:noFill/>
        </p:spPr>
        <p:txBody>
          <a:bodyPr wrap="none" lIns="179277" tIns="143422" rIns="179277" bIns="143422" rtlCol="0">
            <a:spAutoFit/>
          </a:bodyPr>
          <a:lstStyle/>
          <a:p>
            <a:pPr algn="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Configuration</a:t>
            </a:r>
          </a:p>
          <a:p>
            <a:pPr algn="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Update Management</a:t>
            </a:r>
          </a:p>
          <a:p>
            <a:pPr algn="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Automation</a:t>
            </a:r>
          </a:p>
          <a:p>
            <a:pPr algn="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Scripting</a:t>
            </a:r>
          </a:p>
        </p:txBody>
      </p:sp>
      <p:grpSp>
        <p:nvGrpSpPr>
          <p:cNvPr id="132" name="Group 131">
            <a:extLst>
              <a:ext uri="{FF2B5EF4-FFF2-40B4-BE49-F238E27FC236}">
                <a16:creationId xmlns:a16="http://schemas.microsoft.com/office/drawing/2014/main" id="{AB47794B-C1BF-48BB-8B0C-4AE27AD6E841}"/>
              </a:ext>
            </a:extLst>
          </p:cNvPr>
          <p:cNvGrpSpPr/>
          <p:nvPr/>
        </p:nvGrpSpPr>
        <p:grpSpPr>
          <a:xfrm>
            <a:off x="5668716" y="3045985"/>
            <a:ext cx="717140" cy="717242"/>
            <a:chOff x="431800" y="3725863"/>
            <a:chExt cx="731520" cy="731520"/>
          </a:xfrm>
        </p:grpSpPr>
        <p:sp>
          <p:nvSpPr>
            <p:cNvPr id="133" name="Oval 132">
              <a:extLst>
                <a:ext uri="{FF2B5EF4-FFF2-40B4-BE49-F238E27FC236}">
                  <a16:creationId xmlns:a16="http://schemas.microsoft.com/office/drawing/2014/main" id="{40BD9F04-8E61-4D1D-8927-C2D5C83E5287}"/>
                </a:ext>
              </a:extLst>
            </p:cNvPr>
            <p:cNvSpPr/>
            <p:nvPr/>
          </p:nvSpPr>
          <p:spPr bwMode="auto">
            <a:xfrm>
              <a:off x="431800" y="3725863"/>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4" name="Oval 133">
              <a:extLst>
                <a:ext uri="{FF2B5EF4-FFF2-40B4-BE49-F238E27FC236}">
                  <a16:creationId xmlns:a16="http://schemas.microsoft.com/office/drawing/2014/main" id="{75FE344E-0C32-4D50-86A9-948925265E57}"/>
                </a:ext>
              </a:extLst>
            </p:cNvPr>
            <p:cNvSpPr/>
            <p:nvPr/>
          </p:nvSpPr>
          <p:spPr bwMode="auto">
            <a:xfrm>
              <a:off x="467531" y="3771650"/>
              <a:ext cx="652164" cy="652164"/>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5" name="server_2">
              <a:extLst>
                <a:ext uri="{FF2B5EF4-FFF2-40B4-BE49-F238E27FC236}">
                  <a16:creationId xmlns:a16="http://schemas.microsoft.com/office/drawing/2014/main" id="{33A71F30-FB21-450B-A903-EC3A90B2B0B4}"/>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Calibri" panose="020F0502020204030204"/>
                <a:cs typeface="+mn-cs"/>
              </a:endParaRPr>
            </a:p>
          </p:txBody>
        </p:sp>
      </p:grpSp>
      <p:grpSp>
        <p:nvGrpSpPr>
          <p:cNvPr id="136" name="Group 135">
            <a:extLst>
              <a:ext uri="{FF2B5EF4-FFF2-40B4-BE49-F238E27FC236}">
                <a16:creationId xmlns:a16="http://schemas.microsoft.com/office/drawing/2014/main" id="{F4B70BE9-C015-43B9-9378-F806ACB07DE3}"/>
              </a:ext>
            </a:extLst>
          </p:cNvPr>
          <p:cNvGrpSpPr/>
          <p:nvPr/>
        </p:nvGrpSpPr>
        <p:grpSpPr>
          <a:xfrm>
            <a:off x="3054304" y="1213238"/>
            <a:ext cx="717140" cy="717242"/>
            <a:chOff x="431800" y="2925763"/>
            <a:chExt cx="731520" cy="731520"/>
          </a:xfrm>
        </p:grpSpPr>
        <p:sp>
          <p:nvSpPr>
            <p:cNvPr id="137" name="Oval 136">
              <a:extLst>
                <a:ext uri="{FF2B5EF4-FFF2-40B4-BE49-F238E27FC236}">
                  <a16:creationId xmlns:a16="http://schemas.microsoft.com/office/drawing/2014/main" id="{1D28116F-ED38-4E89-A838-95F2B4F20E39}"/>
                </a:ext>
              </a:extLst>
            </p:cNvPr>
            <p:cNvSpPr/>
            <p:nvPr/>
          </p:nvSpPr>
          <p:spPr bwMode="auto">
            <a:xfrm>
              <a:off x="431800" y="2925763"/>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8" name="Oval 137">
              <a:extLst>
                <a:ext uri="{FF2B5EF4-FFF2-40B4-BE49-F238E27FC236}">
                  <a16:creationId xmlns:a16="http://schemas.microsoft.com/office/drawing/2014/main" id="{A73BE96B-0574-4F61-A0B9-CA399D5B050E}"/>
                </a:ext>
              </a:extLst>
            </p:cNvPr>
            <p:cNvSpPr/>
            <p:nvPr/>
          </p:nvSpPr>
          <p:spPr bwMode="auto">
            <a:xfrm>
              <a:off x="460496" y="2954459"/>
              <a:ext cx="675042" cy="675042"/>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9" name="Compare_F057">
              <a:extLst>
                <a:ext uri="{FF2B5EF4-FFF2-40B4-BE49-F238E27FC236}">
                  <a16:creationId xmlns:a16="http://schemas.microsoft.com/office/drawing/2014/main" id="{16181435-65AB-40BC-9ACA-9BF928D1E595}"/>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Calibri" panose="020F0502020204030204"/>
                <a:cs typeface="+mn-cs"/>
              </a:endParaRPr>
            </a:p>
          </p:txBody>
        </p:sp>
      </p:grpSp>
      <p:cxnSp>
        <p:nvCxnSpPr>
          <p:cNvPr id="140" name="Connector: Elbow 139">
            <a:extLst>
              <a:ext uri="{FF2B5EF4-FFF2-40B4-BE49-F238E27FC236}">
                <a16:creationId xmlns:a16="http://schemas.microsoft.com/office/drawing/2014/main" id="{4402BD0D-43BE-4631-8C80-3B59377DD59E}"/>
              </a:ext>
            </a:extLst>
          </p:cNvPr>
          <p:cNvCxnSpPr>
            <a:stCxn id="133" idx="6"/>
            <a:endCxn id="113" idx="1"/>
          </p:cNvCxnSpPr>
          <p:nvPr/>
        </p:nvCxnSpPr>
        <p:spPr>
          <a:xfrm flipV="1">
            <a:off x="6385856" y="3096882"/>
            <a:ext cx="800288" cy="307724"/>
          </a:xfrm>
          <a:prstGeom prst="bentConnector3">
            <a:avLst/>
          </a:prstGeom>
          <a:noFill/>
          <a:ln w="25400" cap="flat" cmpd="sng" algn="ctr">
            <a:solidFill>
              <a:srgbClr val="E7E6E6"/>
            </a:solidFill>
            <a:prstDash val="sysDash"/>
            <a:miter lim="800000"/>
            <a:headEnd type="none"/>
            <a:tailEnd type="oval"/>
          </a:ln>
          <a:effectLst/>
        </p:spPr>
      </p:cxnSp>
      <p:cxnSp>
        <p:nvCxnSpPr>
          <p:cNvPr id="141" name="Connector: Elbow 140">
            <a:extLst>
              <a:ext uri="{FF2B5EF4-FFF2-40B4-BE49-F238E27FC236}">
                <a16:creationId xmlns:a16="http://schemas.microsoft.com/office/drawing/2014/main" id="{41C481ED-4F7E-4572-A09E-021BE39B3D1E}"/>
              </a:ext>
            </a:extLst>
          </p:cNvPr>
          <p:cNvCxnSpPr>
            <a:endCxn id="121" idx="3"/>
          </p:cNvCxnSpPr>
          <p:nvPr/>
        </p:nvCxnSpPr>
        <p:spPr>
          <a:xfrm rot="10800000">
            <a:off x="1651509" y="3096882"/>
            <a:ext cx="729491" cy="307726"/>
          </a:xfrm>
          <a:prstGeom prst="bentConnector3">
            <a:avLst/>
          </a:prstGeom>
          <a:noFill/>
          <a:ln w="25400" cap="flat" cmpd="sng" algn="ctr">
            <a:solidFill>
              <a:srgbClr val="E7E6E6"/>
            </a:solidFill>
            <a:prstDash val="sysDash"/>
            <a:miter lim="800000"/>
            <a:headEnd type="none"/>
            <a:tailEnd type="oval"/>
          </a:ln>
          <a:effectLst/>
        </p:spPr>
      </p:cxnSp>
      <p:cxnSp>
        <p:nvCxnSpPr>
          <p:cNvPr id="142" name="Connector: Elbow 141">
            <a:extLst>
              <a:ext uri="{FF2B5EF4-FFF2-40B4-BE49-F238E27FC236}">
                <a16:creationId xmlns:a16="http://schemas.microsoft.com/office/drawing/2014/main" id="{97795085-D51B-428B-9A1A-E074C63F4350}"/>
              </a:ext>
            </a:extLst>
          </p:cNvPr>
          <p:cNvCxnSpPr>
            <a:stCxn id="152" idx="6"/>
            <a:endCxn id="116" idx="1"/>
          </p:cNvCxnSpPr>
          <p:nvPr/>
        </p:nvCxnSpPr>
        <p:spPr>
          <a:xfrm flipV="1">
            <a:off x="5779125" y="1327327"/>
            <a:ext cx="999378" cy="244532"/>
          </a:xfrm>
          <a:prstGeom prst="bentConnector3">
            <a:avLst/>
          </a:prstGeom>
          <a:noFill/>
          <a:ln w="25400" cap="flat" cmpd="sng" algn="ctr">
            <a:solidFill>
              <a:srgbClr val="E7E6E6"/>
            </a:solidFill>
            <a:prstDash val="sysDash"/>
            <a:miter lim="800000"/>
            <a:headEnd type="none"/>
            <a:tailEnd type="oval"/>
          </a:ln>
          <a:effectLst/>
        </p:spPr>
      </p:cxnSp>
      <p:cxnSp>
        <p:nvCxnSpPr>
          <p:cNvPr id="143" name="Connector: Elbow 142">
            <a:extLst>
              <a:ext uri="{FF2B5EF4-FFF2-40B4-BE49-F238E27FC236}">
                <a16:creationId xmlns:a16="http://schemas.microsoft.com/office/drawing/2014/main" id="{46F35D58-CCED-424D-BF40-718FDB50CA95}"/>
              </a:ext>
            </a:extLst>
          </p:cNvPr>
          <p:cNvCxnSpPr>
            <a:stCxn id="137" idx="2"/>
            <a:endCxn id="122" idx="3"/>
          </p:cNvCxnSpPr>
          <p:nvPr/>
        </p:nvCxnSpPr>
        <p:spPr>
          <a:xfrm rot="10800000">
            <a:off x="2057820" y="1327327"/>
            <a:ext cx="996484" cy="244532"/>
          </a:xfrm>
          <a:prstGeom prst="bentConnector3">
            <a:avLst/>
          </a:prstGeom>
          <a:noFill/>
          <a:ln w="25400" cap="flat" cmpd="sng" algn="ctr">
            <a:solidFill>
              <a:srgbClr val="E7E6E6"/>
            </a:solidFill>
            <a:prstDash val="sysDash"/>
            <a:miter lim="800000"/>
            <a:headEnd type="none"/>
            <a:tailEnd type="oval"/>
          </a:ln>
          <a:effectLst/>
        </p:spPr>
      </p:cxnSp>
      <p:cxnSp>
        <p:nvCxnSpPr>
          <p:cNvPr id="144" name="Straight Connector 143">
            <a:extLst>
              <a:ext uri="{FF2B5EF4-FFF2-40B4-BE49-F238E27FC236}">
                <a16:creationId xmlns:a16="http://schemas.microsoft.com/office/drawing/2014/main" id="{FCB70455-BF56-4FC0-8A4B-6E25DDF966E7}"/>
              </a:ext>
            </a:extLst>
          </p:cNvPr>
          <p:cNvCxnSpPr>
            <a:stCxn id="157" idx="4"/>
            <a:endCxn id="120" idx="0"/>
          </p:cNvCxnSpPr>
          <p:nvPr/>
        </p:nvCxnSpPr>
        <p:spPr>
          <a:xfrm flipH="1">
            <a:off x="4416802" y="5002065"/>
            <a:ext cx="528" cy="263652"/>
          </a:xfrm>
          <a:prstGeom prst="line">
            <a:avLst/>
          </a:prstGeom>
          <a:noFill/>
          <a:ln w="25400" cap="flat" cmpd="sng" algn="ctr">
            <a:solidFill>
              <a:srgbClr val="E7E6E6"/>
            </a:solidFill>
            <a:prstDash val="sysDash"/>
            <a:miter lim="800000"/>
            <a:headEnd type="none"/>
            <a:tailEnd type="oval"/>
          </a:ln>
          <a:effectLst/>
        </p:spPr>
      </p:cxnSp>
      <p:grpSp>
        <p:nvGrpSpPr>
          <p:cNvPr id="145" name="Group 144">
            <a:extLst>
              <a:ext uri="{FF2B5EF4-FFF2-40B4-BE49-F238E27FC236}">
                <a16:creationId xmlns:a16="http://schemas.microsoft.com/office/drawing/2014/main" id="{8AEADBF8-9A5B-49E4-964C-D581978B9B0A}"/>
              </a:ext>
            </a:extLst>
          </p:cNvPr>
          <p:cNvGrpSpPr/>
          <p:nvPr/>
        </p:nvGrpSpPr>
        <p:grpSpPr>
          <a:xfrm>
            <a:off x="2448189" y="3045985"/>
            <a:ext cx="717140" cy="717242"/>
            <a:chOff x="4180755" y="3548790"/>
            <a:chExt cx="731520" cy="731520"/>
          </a:xfrm>
        </p:grpSpPr>
        <p:sp>
          <p:nvSpPr>
            <p:cNvPr id="146" name="Oval 145">
              <a:extLst>
                <a:ext uri="{FF2B5EF4-FFF2-40B4-BE49-F238E27FC236}">
                  <a16:creationId xmlns:a16="http://schemas.microsoft.com/office/drawing/2014/main" id="{C447C6D8-25DD-4DD1-93C5-7160C89286DA}"/>
                </a:ext>
              </a:extLst>
            </p:cNvPr>
            <p:cNvSpPr/>
            <p:nvPr/>
          </p:nvSpPr>
          <p:spPr bwMode="auto">
            <a:xfrm>
              <a:off x="4180755" y="3548790"/>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7" name="Oval 146">
              <a:extLst>
                <a:ext uri="{FF2B5EF4-FFF2-40B4-BE49-F238E27FC236}">
                  <a16:creationId xmlns:a16="http://schemas.microsoft.com/office/drawing/2014/main" id="{02E26DC2-2C43-4334-BA04-AB91138CDD52}"/>
                </a:ext>
              </a:extLst>
            </p:cNvPr>
            <p:cNvSpPr/>
            <p:nvPr/>
          </p:nvSpPr>
          <p:spPr bwMode="auto">
            <a:xfrm>
              <a:off x="4220755" y="3583003"/>
              <a:ext cx="652164" cy="652164"/>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8" name="Processing_E9F5">
              <a:extLst>
                <a:ext uri="{FF2B5EF4-FFF2-40B4-BE49-F238E27FC236}">
                  <a16:creationId xmlns:a16="http://schemas.microsoft.com/office/drawing/2014/main" id="{211C14AA-C112-4595-BABE-82ADD6FA6980}"/>
                </a:ext>
              </a:extLst>
            </p:cNvPr>
            <p:cNvSpPr>
              <a:spLocks noChangeAspect="1" noEditPoints="1"/>
            </p:cNvSpPr>
            <p:nvPr/>
          </p:nvSpPr>
          <p:spPr bwMode="auto">
            <a:xfrm>
              <a:off x="4359029" y="3756092"/>
              <a:ext cx="375768" cy="32727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nvGrpSpPr>
          <p:cNvPr id="149" name="Group 148">
            <a:extLst>
              <a:ext uri="{FF2B5EF4-FFF2-40B4-BE49-F238E27FC236}">
                <a16:creationId xmlns:a16="http://schemas.microsoft.com/office/drawing/2014/main" id="{29D7A411-E7BD-4A90-ADC0-3E5B353955CC}"/>
              </a:ext>
            </a:extLst>
          </p:cNvPr>
          <p:cNvGrpSpPr/>
          <p:nvPr/>
        </p:nvGrpSpPr>
        <p:grpSpPr>
          <a:xfrm>
            <a:off x="5061985" y="1213238"/>
            <a:ext cx="717140" cy="717242"/>
            <a:chOff x="6846963" y="1679558"/>
            <a:chExt cx="731520" cy="731520"/>
          </a:xfrm>
        </p:grpSpPr>
        <p:grpSp>
          <p:nvGrpSpPr>
            <p:cNvPr id="150" name="Group 149">
              <a:extLst>
                <a:ext uri="{FF2B5EF4-FFF2-40B4-BE49-F238E27FC236}">
                  <a16:creationId xmlns:a16="http://schemas.microsoft.com/office/drawing/2014/main" id="{C7FE7DB7-C5A4-4E6C-BD2F-B55D5D0C6435}"/>
                </a:ext>
              </a:extLst>
            </p:cNvPr>
            <p:cNvGrpSpPr/>
            <p:nvPr/>
          </p:nvGrpSpPr>
          <p:grpSpPr>
            <a:xfrm>
              <a:off x="6846963" y="1679558"/>
              <a:ext cx="731520" cy="731520"/>
              <a:chOff x="6846963" y="1679558"/>
              <a:chExt cx="731520" cy="731520"/>
            </a:xfrm>
          </p:grpSpPr>
          <p:sp>
            <p:nvSpPr>
              <p:cNvPr id="152" name="Oval 151">
                <a:extLst>
                  <a:ext uri="{FF2B5EF4-FFF2-40B4-BE49-F238E27FC236}">
                    <a16:creationId xmlns:a16="http://schemas.microsoft.com/office/drawing/2014/main" id="{0A2DD81E-1F27-4D79-8F58-7D03EE0EA338}"/>
                  </a:ext>
                </a:extLst>
              </p:cNvPr>
              <p:cNvSpPr/>
              <p:nvPr/>
            </p:nvSpPr>
            <p:spPr bwMode="auto">
              <a:xfrm>
                <a:off x="6846963" y="1679558"/>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3" name="Oval 152">
                <a:extLst>
                  <a:ext uri="{FF2B5EF4-FFF2-40B4-BE49-F238E27FC236}">
                    <a16:creationId xmlns:a16="http://schemas.microsoft.com/office/drawing/2014/main" id="{248CC9C8-1310-4D1A-A8A6-F3CAD2C27561}"/>
                  </a:ext>
                </a:extLst>
              </p:cNvPr>
              <p:cNvSpPr/>
              <p:nvPr/>
            </p:nvSpPr>
            <p:spPr bwMode="auto">
              <a:xfrm>
                <a:off x="6874833" y="1713211"/>
                <a:ext cx="664297" cy="664297"/>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51" name="Shield_EA18">
              <a:extLst>
                <a:ext uri="{FF2B5EF4-FFF2-40B4-BE49-F238E27FC236}">
                  <a16:creationId xmlns:a16="http://schemas.microsoft.com/office/drawing/2014/main" id="{6C36E718-3CAE-44CE-8198-3CFFC4AA89EA}"/>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cs typeface="+mn-cs"/>
              </a:endParaRPr>
            </a:p>
          </p:txBody>
        </p:sp>
      </p:grpSp>
      <p:grpSp>
        <p:nvGrpSpPr>
          <p:cNvPr id="154" name="Group 153">
            <a:extLst>
              <a:ext uri="{FF2B5EF4-FFF2-40B4-BE49-F238E27FC236}">
                <a16:creationId xmlns:a16="http://schemas.microsoft.com/office/drawing/2014/main" id="{BD3DC25D-8785-4758-819A-2CB72F29A808}"/>
              </a:ext>
            </a:extLst>
          </p:cNvPr>
          <p:cNvGrpSpPr/>
          <p:nvPr/>
        </p:nvGrpSpPr>
        <p:grpSpPr>
          <a:xfrm>
            <a:off x="4058760" y="4284823"/>
            <a:ext cx="717140" cy="717242"/>
            <a:chOff x="5823621" y="4812291"/>
            <a:chExt cx="731520" cy="731520"/>
          </a:xfrm>
        </p:grpSpPr>
        <p:grpSp>
          <p:nvGrpSpPr>
            <p:cNvPr id="155" name="Group 154">
              <a:extLst>
                <a:ext uri="{FF2B5EF4-FFF2-40B4-BE49-F238E27FC236}">
                  <a16:creationId xmlns:a16="http://schemas.microsoft.com/office/drawing/2014/main" id="{85DD40A4-17C6-44C3-BCE7-397554644D98}"/>
                </a:ext>
              </a:extLst>
            </p:cNvPr>
            <p:cNvGrpSpPr/>
            <p:nvPr/>
          </p:nvGrpSpPr>
          <p:grpSpPr>
            <a:xfrm>
              <a:off x="5823621" y="4812291"/>
              <a:ext cx="731520" cy="731520"/>
              <a:chOff x="431800" y="4525963"/>
              <a:chExt cx="731520" cy="731520"/>
            </a:xfrm>
          </p:grpSpPr>
          <p:sp>
            <p:nvSpPr>
              <p:cNvPr id="157" name="Oval 156">
                <a:extLst>
                  <a:ext uri="{FF2B5EF4-FFF2-40B4-BE49-F238E27FC236}">
                    <a16:creationId xmlns:a16="http://schemas.microsoft.com/office/drawing/2014/main" id="{357C07C5-D27F-4BA7-B785-F3735E7D5B97}"/>
                  </a:ext>
                </a:extLst>
              </p:cNvPr>
              <p:cNvSpPr/>
              <p:nvPr/>
            </p:nvSpPr>
            <p:spPr bwMode="auto">
              <a:xfrm>
                <a:off x="431800" y="4525963"/>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8" name="Oval 157">
                <a:extLst>
                  <a:ext uri="{FF2B5EF4-FFF2-40B4-BE49-F238E27FC236}">
                    <a16:creationId xmlns:a16="http://schemas.microsoft.com/office/drawing/2014/main" id="{81024A3F-9B23-42AE-BC90-67BEEE2D3872}"/>
                  </a:ext>
                </a:extLst>
              </p:cNvPr>
              <p:cNvSpPr/>
              <p:nvPr/>
            </p:nvSpPr>
            <p:spPr bwMode="auto">
              <a:xfrm>
                <a:off x="478096" y="4572259"/>
                <a:ext cx="640080" cy="640080"/>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56" name="magnify">
              <a:extLst>
                <a:ext uri="{FF2B5EF4-FFF2-40B4-BE49-F238E27FC236}">
                  <a16:creationId xmlns:a16="http://schemas.microsoft.com/office/drawing/2014/main" id="{9E47F971-6BA6-44CC-BF10-0695B40E3940}"/>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grpSp>
      <p:sp>
        <p:nvSpPr>
          <p:cNvPr id="159" name="Freeform: Shape 158">
            <a:extLst>
              <a:ext uri="{FF2B5EF4-FFF2-40B4-BE49-F238E27FC236}">
                <a16:creationId xmlns:a16="http://schemas.microsoft.com/office/drawing/2014/main" id="{9D7DAACA-E29A-41EF-A618-1A66B559A39A}"/>
              </a:ext>
            </a:extLst>
          </p:cNvPr>
          <p:cNvSpPr/>
          <p:nvPr/>
        </p:nvSpPr>
        <p:spPr bwMode="auto">
          <a:xfrm>
            <a:off x="3504670" y="2323849"/>
            <a:ext cx="1808623" cy="99836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ysClr val="window" lastClr="FFFFFF"/>
          </a:solidFill>
          <a:ln w="22225" cap="sq">
            <a:solidFill>
              <a:srgbClr val="4472C4"/>
            </a:solidFill>
            <a:prstDash val="solid"/>
            <a:miter lim="800000"/>
            <a:headEnd/>
            <a:tailEnd/>
          </a:ln>
        </p:spPr>
        <p:txBody>
          <a:bodyPr vert="horz" wrap="square" lIns="89639" tIns="44819" rIns="89639" bIns="44819"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err="1">
              <a:ln>
                <a:noFill/>
              </a:ln>
              <a:gradFill>
                <a:gsLst>
                  <a:gs pos="0">
                    <a:srgbClr val="505050"/>
                  </a:gs>
                  <a:gs pos="100000">
                    <a:srgbClr val="505050"/>
                  </a:gs>
                </a:gsLst>
              </a:gradFill>
              <a:effectLst/>
              <a:uLnTx/>
              <a:uFillTx/>
              <a:latin typeface="Segoe UI Semilight"/>
              <a:cs typeface="+mn-cs"/>
            </a:endParaRPr>
          </a:p>
        </p:txBody>
      </p:sp>
      <p:sp>
        <p:nvSpPr>
          <p:cNvPr id="160" name="MS cloud text">
            <a:extLst>
              <a:ext uri="{FF2B5EF4-FFF2-40B4-BE49-F238E27FC236}">
                <a16:creationId xmlns:a16="http://schemas.microsoft.com/office/drawing/2014/main" id="{E523D823-212B-4962-9C49-5FC169DC6D7B}"/>
              </a:ext>
            </a:extLst>
          </p:cNvPr>
          <p:cNvSpPr txBox="1">
            <a:spLocks/>
          </p:cNvSpPr>
          <p:nvPr/>
        </p:nvSpPr>
        <p:spPr>
          <a:xfrm>
            <a:off x="3623164" y="2820175"/>
            <a:ext cx="1746442" cy="270704"/>
          </a:xfrm>
          <a:prstGeom prst="rect">
            <a:avLst/>
          </a:prstGeom>
        </p:spPr>
        <p:txBody>
          <a:bodyPr vert="horz" wrap="square" lIns="143422" tIns="89639" rIns="143422" bIns="89639"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386" fontAlgn="auto">
              <a:spcAft>
                <a:spcPts val="0"/>
              </a:spcAft>
              <a:defRPr/>
            </a:pPr>
            <a:r>
              <a:rPr sz="1600" kern="0" spc="0">
                <a:solidFill>
                  <a:srgbClr val="4472C4"/>
                </a:solidFill>
                <a:latin typeface="Segoe UI Semilight"/>
                <a:cs typeface="Segoe UI Semilight" panose="020B0402040204020203" pitchFamily="34" charset="0"/>
              </a:rPr>
              <a:t>Microsoft Azure</a:t>
            </a:r>
            <a:endParaRPr sz="1600" kern="0" spc="0">
              <a:solidFill>
                <a:srgbClr val="4472C4"/>
              </a:solidFill>
              <a:latin typeface="Segoe UI Light"/>
              <a:cs typeface="Segoe UI Semilight" panose="020B0402040204020203" pitchFamily="34" charset="0"/>
            </a:endParaRPr>
          </a:p>
        </p:txBody>
      </p:sp>
      <p:sp>
        <p:nvSpPr>
          <p:cNvPr id="161" name="Rectangle 160">
            <a:extLst>
              <a:ext uri="{FF2B5EF4-FFF2-40B4-BE49-F238E27FC236}">
                <a16:creationId xmlns:a16="http://schemas.microsoft.com/office/drawing/2014/main" id="{9486AAD3-A409-4F42-85EE-D7CCE75660E4}"/>
              </a:ext>
            </a:extLst>
          </p:cNvPr>
          <p:cNvSpPr/>
          <p:nvPr/>
        </p:nvSpPr>
        <p:spPr>
          <a:xfrm>
            <a:off x="3054305" y="5823593"/>
            <a:ext cx="2723792" cy="483544"/>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Log Analytics and Diagnostics</a:t>
            </a:r>
          </a:p>
        </p:txBody>
      </p:sp>
      <p:sp>
        <p:nvSpPr>
          <p:cNvPr id="162" name="Rectangle 161">
            <a:extLst>
              <a:ext uri="{FF2B5EF4-FFF2-40B4-BE49-F238E27FC236}">
                <a16:creationId xmlns:a16="http://schemas.microsoft.com/office/drawing/2014/main" id="{1935032B-DF20-40A0-AEF4-492AEA9B1CE2}"/>
              </a:ext>
            </a:extLst>
          </p:cNvPr>
          <p:cNvSpPr/>
          <p:nvPr/>
        </p:nvSpPr>
        <p:spPr>
          <a:xfrm>
            <a:off x="2927389" y="5606523"/>
            <a:ext cx="3035544" cy="483544"/>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App, Infra, &amp; Network Monitoring</a:t>
            </a:r>
          </a:p>
        </p:txBody>
      </p:sp>
    </p:spTree>
    <p:extLst>
      <p:ext uri="{BB962C8B-B14F-4D97-AF65-F5344CB8AC3E}">
        <p14:creationId xmlns:p14="http://schemas.microsoft.com/office/powerpoint/2010/main" val="250824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par>
                                <p:cTn id="8" presetID="35" presetClass="path" presetSubtype="0" decel="100000" fill="hold" grpId="1" nodeType="withEffect">
                                  <p:stCondLst>
                                    <p:cond delay="0"/>
                                  </p:stCondLst>
                                  <p:childTnLst>
                                    <p:animMotion origin="layout" path="M 4.94001E-6 2.51929E-6 L 0.01467 2.51929E-6 " pathEditMode="relative" rAng="0" ptsTypes="AA">
                                      <p:cBhvr>
                                        <p:cTn id="9" dur="500" spd="-100000" fill="hold"/>
                                        <p:tgtEl>
                                          <p:spTgt spid="127"/>
                                        </p:tgtEl>
                                        <p:attrNameLst>
                                          <p:attrName>ppt_x</p:attrName>
                                          <p:attrName>ppt_y</p:attrName>
                                        </p:attrNameLst>
                                      </p:cBhvr>
                                      <p:rCtr x="728" y="0"/>
                                    </p:animMotion>
                                  </p:childTnLst>
                                </p:cTn>
                              </p:par>
                              <p:par>
                                <p:cTn id="10" presetID="10" presetClass="entr" presetSubtype="0" fill="hold" grpId="0" nodeType="withEffect">
                                  <p:stCondLst>
                                    <p:cond delay="0"/>
                                  </p:stCondLst>
                                  <p:childTnLst>
                                    <p:set>
                                      <p:cBhvr>
                                        <p:cTn id="11" dur="1" fill="hold">
                                          <p:stCondLst>
                                            <p:cond delay="0"/>
                                          </p:stCondLst>
                                        </p:cTn>
                                        <p:tgtEl>
                                          <p:spTgt spid="128"/>
                                        </p:tgtEl>
                                        <p:attrNameLst>
                                          <p:attrName>style.visibility</p:attrName>
                                        </p:attrNameLst>
                                      </p:cBhvr>
                                      <p:to>
                                        <p:strVal val="visible"/>
                                      </p:to>
                                    </p:set>
                                    <p:animEffect transition="in" filter="fade">
                                      <p:cBhvr>
                                        <p:cTn id="12" dur="500"/>
                                        <p:tgtEl>
                                          <p:spTgt spid="128"/>
                                        </p:tgtEl>
                                      </p:cBhvr>
                                    </p:animEffect>
                                  </p:childTnLst>
                                </p:cTn>
                              </p:par>
                              <p:par>
                                <p:cTn id="13" presetID="35" presetClass="path" presetSubtype="0" decel="100000" fill="hold" grpId="1" nodeType="withEffect">
                                  <p:stCondLst>
                                    <p:cond delay="0"/>
                                  </p:stCondLst>
                                  <p:childTnLst>
                                    <p:animMotion origin="layout" path="M 4.23283E-6 2.67817E-6 L 0.01468 2.67817E-6 " pathEditMode="relative" rAng="0" ptsTypes="AA">
                                      <p:cBhvr>
                                        <p:cTn id="14" dur="500" spd="-100000" fill="hold"/>
                                        <p:tgtEl>
                                          <p:spTgt spid="128"/>
                                        </p:tgtEl>
                                        <p:attrNameLst>
                                          <p:attrName>ppt_x</p:attrName>
                                          <p:attrName>ppt_y</p:attrName>
                                        </p:attrNameLst>
                                      </p:cBhvr>
                                      <p:rCtr x="728" y="0"/>
                                    </p:animMotion>
                                  </p:childTnLst>
                                </p:cTn>
                              </p:par>
                              <p:par>
                                <p:cTn id="15" presetID="10" presetClass="entr" presetSubtype="0" fill="hold" grpId="0" nodeType="with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fade">
                                      <p:cBhvr>
                                        <p:cTn id="17" dur="500"/>
                                        <p:tgtEl>
                                          <p:spTgt spid="129"/>
                                        </p:tgtEl>
                                      </p:cBhvr>
                                    </p:animEffect>
                                  </p:childTnLst>
                                </p:cTn>
                              </p:par>
                              <p:par>
                                <p:cTn id="18" presetID="35" presetClass="path" presetSubtype="0" decel="100000" fill="hold" grpId="1" nodeType="withEffect">
                                  <p:stCondLst>
                                    <p:cond delay="0"/>
                                  </p:stCondLst>
                                  <p:childTnLst>
                                    <p:animMotion origin="layout" path="M 7.27598E-7 2.51929E-6 L -0.01532 2.51929E-6 " pathEditMode="relative" rAng="0" ptsTypes="AA">
                                      <p:cBhvr>
                                        <p:cTn id="19" dur="500" spd="-100000" fill="hold"/>
                                        <p:tgtEl>
                                          <p:spTgt spid="129"/>
                                        </p:tgtEl>
                                        <p:attrNameLst>
                                          <p:attrName>ppt_x</p:attrName>
                                          <p:attrName>ppt_y</p:attrName>
                                        </p:attrNameLst>
                                      </p:cBhvr>
                                      <p:rCtr x="-766" y="0"/>
                                    </p:animMotion>
                                  </p:childTnLst>
                                </p:cTn>
                              </p:par>
                              <p:par>
                                <p:cTn id="20" presetID="10" presetClass="entr" presetSubtype="0" fill="hold" grpId="0" nodeType="withEffect">
                                  <p:stCondLst>
                                    <p:cond delay="0"/>
                                  </p:stCondLst>
                                  <p:childTnLst>
                                    <p:set>
                                      <p:cBhvr>
                                        <p:cTn id="21" dur="1" fill="hold">
                                          <p:stCondLst>
                                            <p:cond delay="0"/>
                                          </p:stCondLst>
                                        </p:cTn>
                                        <p:tgtEl>
                                          <p:spTgt spid="130"/>
                                        </p:tgtEl>
                                        <p:attrNameLst>
                                          <p:attrName>style.visibility</p:attrName>
                                        </p:attrNameLst>
                                      </p:cBhvr>
                                      <p:to>
                                        <p:strVal val="visible"/>
                                      </p:to>
                                    </p:set>
                                    <p:animEffect transition="in" filter="fade">
                                      <p:cBhvr>
                                        <p:cTn id="22" dur="500"/>
                                        <p:tgtEl>
                                          <p:spTgt spid="130"/>
                                        </p:tgtEl>
                                      </p:cBhvr>
                                    </p:animEffect>
                                  </p:childTnLst>
                                </p:cTn>
                              </p:par>
                              <p:par>
                                <p:cTn id="23" presetID="35" presetClass="path" presetSubtype="0" decel="100000" fill="hold" grpId="1" nodeType="withEffect">
                                  <p:stCondLst>
                                    <p:cond delay="0"/>
                                  </p:stCondLst>
                                  <p:childTnLst>
                                    <p:animMotion origin="layout" path="M -4.91703E-6 4.26691E-6 L -0.01531 4.26691E-6 " pathEditMode="relative" rAng="0" ptsTypes="AA">
                                      <p:cBhvr>
                                        <p:cTn id="24" dur="500" spd="-100000" fill="hold"/>
                                        <p:tgtEl>
                                          <p:spTgt spid="130"/>
                                        </p:tgtEl>
                                        <p:attrNameLst>
                                          <p:attrName>ppt_x</p:attrName>
                                          <p:attrName>ppt_y</p:attrName>
                                        </p:attrNameLst>
                                      </p:cBhvr>
                                      <p:rCtr x="-766" y="0"/>
                                    </p:animMotion>
                                  </p:childTnLst>
                                </p:cTn>
                              </p:par>
                              <p:par>
                                <p:cTn id="25" presetID="10" presetClass="entr" presetSubtype="0" fill="hold" grpId="0" nodeType="withEffect">
                                  <p:stCondLst>
                                    <p:cond delay="0"/>
                                  </p:stCondLst>
                                  <p:childTnLst>
                                    <p:set>
                                      <p:cBhvr>
                                        <p:cTn id="26" dur="1" fill="hold">
                                          <p:stCondLst>
                                            <p:cond delay="0"/>
                                          </p:stCondLst>
                                        </p:cTn>
                                        <p:tgtEl>
                                          <p:spTgt spid="121"/>
                                        </p:tgtEl>
                                        <p:attrNameLst>
                                          <p:attrName>style.visibility</p:attrName>
                                        </p:attrNameLst>
                                      </p:cBhvr>
                                      <p:to>
                                        <p:strVal val="visible"/>
                                      </p:to>
                                    </p:set>
                                    <p:animEffect transition="in" filter="fade">
                                      <p:cBhvr>
                                        <p:cTn id="27" dur="500"/>
                                        <p:tgtEl>
                                          <p:spTgt spid="121"/>
                                        </p:tgtEl>
                                      </p:cBhvr>
                                    </p:animEffect>
                                  </p:childTnLst>
                                </p:cTn>
                              </p:par>
                              <p:par>
                                <p:cTn id="28" presetID="35" presetClass="path" presetSubtype="0" decel="100000" fill="hold" grpId="1" nodeType="withEffect">
                                  <p:stCondLst>
                                    <p:cond delay="0"/>
                                  </p:stCondLst>
                                  <p:childTnLst>
                                    <p:animMotion origin="layout" path="M -4.91703E-6 4.26691E-6 L -0.01531 4.26691E-6 " pathEditMode="relative" rAng="0" ptsTypes="AA">
                                      <p:cBhvr>
                                        <p:cTn id="29" dur="500" spd="-100000" fill="hold"/>
                                        <p:tgtEl>
                                          <p:spTgt spid="121"/>
                                        </p:tgtEl>
                                        <p:attrNameLst>
                                          <p:attrName>ppt_x</p:attrName>
                                          <p:attrName>ppt_y</p:attrName>
                                        </p:attrNameLst>
                                      </p:cBhvr>
                                      <p:rCtr x="-766" y="0"/>
                                    </p:animMotion>
                                  </p:childTnLst>
                                </p:cTn>
                              </p:par>
                              <p:par>
                                <p:cTn id="30" presetID="10" presetClass="entr" presetSubtype="0" fill="hold" grpId="0" nodeType="with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fade">
                                      <p:cBhvr>
                                        <p:cTn id="32" dur="500"/>
                                        <p:tgtEl>
                                          <p:spTgt spid="122"/>
                                        </p:tgtEl>
                                      </p:cBhvr>
                                    </p:animEffect>
                                  </p:childTnLst>
                                </p:cTn>
                              </p:par>
                              <p:par>
                                <p:cTn id="33" presetID="35" presetClass="path" presetSubtype="0" decel="100000" fill="hold" grpId="1" nodeType="withEffect">
                                  <p:stCondLst>
                                    <p:cond delay="0"/>
                                  </p:stCondLst>
                                  <p:childTnLst>
                                    <p:animMotion origin="layout" path="M 7.27598E-7 2.51929E-6 L -0.01532 2.51929E-6 " pathEditMode="relative" rAng="0" ptsTypes="AA">
                                      <p:cBhvr>
                                        <p:cTn id="34" dur="500" spd="-100000" fill="hold"/>
                                        <p:tgtEl>
                                          <p:spTgt spid="122"/>
                                        </p:tgtEl>
                                        <p:attrNameLst>
                                          <p:attrName>ppt_x</p:attrName>
                                          <p:attrName>ppt_y</p:attrName>
                                        </p:attrNameLst>
                                      </p:cBhvr>
                                      <p:rCtr x="-766" y="0"/>
                                    </p:animMotion>
                                  </p:childTnLst>
                                </p:cTn>
                              </p:par>
                              <p:par>
                                <p:cTn id="35" presetID="10" presetClass="entr" presetSubtype="0" fill="hold" grpId="0" nodeType="withEffect">
                                  <p:stCondLst>
                                    <p:cond delay="0"/>
                                  </p:stCondLst>
                                  <p:childTnLst>
                                    <p:set>
                                      <p:cBhvr>
                                        <p:cTn id="36" dur="1" fill="hold">
                                          <p:stCondLst>
                                            <p:cond delay="0"/>
                                          </p:stCondLst>
                                        </p:cTn>
                                        <p:tgtEl>
                                          <p:spTgt spid="116"/>
                                        </p:tgtEl>
                                        <p:attrNameLst>
                                          <p:attrName>style.visibility</p:attrName>
                                        </p:attrNameLst>
                                      </p:cBhvr>
                                      <p:to>
                                        <p:strVal val="visible"/>
                                      </p:to>
                                    </p:set>
                                    <p:animEffect transition="in" filter="fade">
                                      <p:cBhvr>
                                        <p:cTn id="37" dur="500"/>
                                        <p:tgtEl>
                                          <p:spTgt spid="116"/>
                                        </p:tgtEl>
                                      </p:cBhvr>
                                    </p:animEffect>
                                  </p:childTnLst>
                                </p:cTn>
                              </p:par>
                              <p:par>
                                <p:cTn id="38" presetID="35" presetClass="path" presetSubtype="0" decel="100000" fill="hold" grpId="1" nodeType="withEffect">
                                  <p:stCondLst>
                                    <p:cond delay="0"/>
                                  </p:stCondLst>
                                  <p:childTnLst>
                                    <p:animMotion origin="layout" path="M 4.94001E-6 2.51929E-6 L 0.01467 2.51929E-6 " pathEditMode="relative" rAng="0" ptsTypes="AA">
                                      <p:cBhvr>
                                        <p:cTn id="39" dur="500" spd="-100000" fill="hold"/>
                                        <p:tgtEl>
                                          <p:spTgt spid="116"/>
                                        </p:tgtEl>
                                        <p:attrNameLst>
                                          <p:attrName>ppt_x</p:attrName>
                                          <p:attrName>ppt_y</p:attrName>
                                        </p:attrNameLst>
                                      </p:cBhvr>
                                      <p:rCtr x="728" y="0"/>
                                    </p:animMotion>
                                  </p:childTnLst>
                                </p:cTn>
                              </p:par>
                              <p:par>
                                <p:cTn id="40" presetID="10" presetClass="entr" presetSubtype="0" fill="hold" grpId="0" nodeType="with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fade">
                                      <p:cBhvr>
                                        <p:cTn id="42" dur="500"/>
                                        <p:tgtEl>
                                          <p:spTgt spid="113"/>
                                        </p:tgtEl>
                                      </p:cBhvr>
                                    </p:animEffect>
                                  </p:childTnLst>
                                </p:cTn>
                              </p:par>
                              <p:par>
                                <p:cTn id="43" presetID="35" presetClass="path" presetSubtype="0" decel="100000" fill="hold" grpId="1" nodeType="withEffect">
                                  <p:stCondLst>
                                    <p:cond delay="0"/>
                                  </p:stCondLst>
                                  <p:childTnLst>
                                    <p:animMotion origin="layout" path="M 4.94001E-6 2.51929E-6 L 0.01467 2.51929E-6 " pathEditMode="relative" rAng="0" ptsTypes="AA">
                                      <p:cBhvr>
                                        <p:cTn id="44" dur="500" spd="-100000" fill="hold"/>
                                        <p:tgtEl>
                                          <p:spTgt spid="113"/>
                                        </p:tgtEl>
                                        <p:attrNameLst>
                                          <p:attrName>ppt_x</p:attrName>
                                          <p:attrName>ppt_y</p:attrName>
                                        </p:attrNameLst>
                                      </p:cBhvr>
                                      <p:rCtr x="728" y="0"/>
                                    </p:animMotion>
                                  </p:childTnLst>
                                </p:cTn>
                              </p:par>
                              <p:par>
                                <p:cTn id="45" presetID="10" presetClass="entr" presetSubtype="0" fill="hold" grpId="0" nodeType="with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par>
                                <p:cTn id="48" presetID="35" presetClass="path" presetSubtype="0" decel="100000" fill="hold" grpId="1" nodeType="withEffect">
                                  <p:stCondLst>
                                    <p:cond delay="0"/>
                                  </p:stCondLst>
                                  <p:childTnLst>
                                    <p:animMotion origin="layout" path="M 1.21777E-6 -4.25783E-6 L -0.01532 -4.25783E-6 " pathEditMode="relative" rAng="0" ptsTypes="AA">
                                      <p:cBhvr>
                                        <p:cTn id="49" dur="500" spd="-100000" fill="hold"/>
                                        <p:tgtEl>
                                          <p:spTgt spid="120"/>
                                        </p:tgtEl>
                                        <p:attrNameLst>
                                          <p:attrName>ppt_x</p:attrName>
                                          <p:attrName>ppt_y</p:attrName>
                                        </p:attrNameLst>
                                      </p:cBhvr>
                                      <p:rCtr x="-766" y="0"/>
                                    </p:animMotion>
                                  </p:childTnLst>
                                </p:cTn>
                              </p:par>
                              <p:par>
                                <p:cTn id="50" presetID="22" presetClass="entr" presetSubtype="2" fill="hold" nodeType="withEffect">
                                  <p:stCondLst>
                                    <p:cond delay="0"/>
                                  </p:stCondLst>
                                  <p:childTnLst>
                                    <p:set>
                                      <p:cBhvr>
                                        <p:cTn id="51" dur="1" fill="hold">
                                          <p:stCondLst>
                                            <p:cond delay="0"/>
                                          </p:stCondLst>
                                        </p:cTn>
                                        <p:tgtEl>
                                          <p:spTgt spid="143"/>
                                        </p:tgtEl>
                                        <p:attrNameLst>
                                          <p:attrName>style.visibility</p:attrName>
                                        </p:attrNameLst>
                                      </p:cBhvr>
                                      <p:to>
                                        <p:strVal val="visible"/>
                                      </p:to>
                                    </p:set>
                                    <p:animEffect transition="in" filter="wipe(right)">
                                      <p:cBhvr>
                                        <p:cTn id="52" dur="500"/>
                                        <p:tgtEl>
                                          <p:spTgt spid="143"/>
                                        </p:tgtEl>
                                      </p:cBhvr>
                                    </p:animEffect>
                                  </p:childTnLst>
                                </p:cTn>
                              </p:par>
                              <p:par>
                                <p:cTn id="53" presetID="22" presetClass="entr" presetSubtype="2" fill="hold" nodeType="withEffect">
                                  <p:stCondLst>
                                    <p:cond delay="0"/>
                                  </p:stCondLst>
                                  <p:childTnLst>
                                    <p:set>
                                      <p:cBhvr>
                                        <p:cTn id="54" dur="1" fill="hold">
                                          <p:stCondLst>
                                            <p:cond delay="0"/>
                                          </p:stCondLst>
                                        </p:cTn>
                                        <p:tgtEl>
                                          <p:spTgt spid="141"/>
                                        </p:tgtEl>
                                        <p:attrNameLst>
                                          <p:attrName>style.visibility</p:attrName>
                                        </p:attrNameLst>
                                      </p:cBhvr>
                                      <p:to>
                                        <p:strVal val="visible"/>
                                      </p:to>
                                    </p:set>
                                    <p:animEffect transition="in" filter="wipe(right)">
                                      <p:cBhvr>
                                        <p:cTn id="55" dur="500"/>
                                        <p:tgtEl>
                                          <p:spTgt spid="141"/>
                                        </p:tgtEl>
                                      </p:cBhvr>
                                    </p:animEffect>
                                  </p:childTnLst>
                                </p:cTn>
                              </p:par>
                              <p:par>
                                <p:cTn id="56" presetID="22" presetClass="entr" presetSubtype="8" fill="hold" nodeType="withEffect">
                                  <p:stCondLst>
                                    <p:cond delay="0"/>
                                  </p:stCondLst>
                                  <p:childTnLst>
                                    <p:set>
                                      <p:cBhvr>
                                        <p:cTn id="57" dur="1" fill="hold">
                                          <p:stCondLst>
                                            <p:cond delay="0"/>
                                          </p:stCondLst>
                                        </p:cTn>
                                        <p:tgtEl>
                                          <p:spTgt spid="140"/>
                                        </p:tgtEl>
                                        <p:attrNameLst>
                                          <p:attrName>style.visibility</p:attrName>
                                        </p:attrNameLst>
                                      </p:cBhvr>
                                      <p:to>
                                        <p:strVal val="visible"/>
                                      </p:to>
                                    </p:set>
                                    <p:animEffect transition="in" filter="wipe(left)">
                                      <p:cBhvr>
                                        <p:cTn id="58" dur="500"/>
                                        <p:tgtEl>
                                          <p:spTgt spid="140"/>
                                        </p:tgtEl>
                                      </p:cBhvr>
                                    </p:animEffect>
                                  </p:childTnLst>
                                </p:cTn>
                              </p:par>
                              <p:par>
                                <p:cTn id="59" presetID="22" presetClass="entr" presetSubtype="8" fill="hold" nodeType="withEffect">
                                  <p:stCondLst>
                                    <p:cond delay="0"/>
                                  </p:stCondLst>
                                  <p:childTnLst>
                                    <p:set>
                                      <p:cBhvr>
                                        <p:cTn id="60" dur="1" fill="hold">
                                          <p:stCondLst>
                                            <p:cond delay="0"/>
                                          </p:stCondLst>
                                        </p:cTn>
                                        <p:tgtEl>
                                          <p:spTgt spid="142"/>
                                        </p:tgtEl>
                                        <p:attrNameLst>
                                          <p:attrName>style.visibility</p:attrName>
                                        </p:attrNameLst>
                                      </p:cBhvr>
                                      <p:to>
                                        <p:strVal val="visible"/>
                                      </p:to>
                                    </p:set>
                                    <p:animEffect transition="in" filter="wipe(left)">
                                      <p:cBhvr>
                                        <p:cTn id="61" dur="500"/>
                                        <p:tgtEl>
                                          <p:spTgt spid="142"/>
                                        </p:tgtEl>
                                      </p:cBhvr>
                                    </p:animEffect>
                                  </p:childTnLst>
                                </p:cTn>
                              </p:par>
                              <p:par>
                                <p:cTn id="62" presetID="22" presetClass="entr" presetSubtype="1" fill="hold" nodeType="withEffect">
                                  <p:stCondLst>
                                    <p:cond delay="0"/>
                                  </p:stCondLst>
                                  <p:childTnLst>
                                    <p:set>
                                      <p:cBhvr>
                                        <p:cTn id="63" dur="1" fill="hold">
                                          <p:stCondLst>
                                            <p:cond delay="0"/>
                                          </p:stCondLst>
                                        </p:cTn>
                                        <p:tgtEl>
                                          <p:spTgt spid="144"/>
                                        </p:tgtEl>
                                        <p:attrNameLst>
                                          <p:attrName>style.visibility</p:attrName>
                                        </p:attrNameLst>
                                      </p:cBhvr>
                                      <p:to>
                                        <p:strVal val="visible"/>
                                      </p:to>
                                    </p:set>
                                    <p:animEffect transition="in" filter="wipe(up)">
                                      <p:cBhvr>
                                        <p:cTn id="64" dur="500"/>
                                        <p:tgtEl>
                                          <p:spTgt spid="144"/>
                                        </p:tgtEl>
                                      </p:cBhvr>
                                    </p:animEffect>
                                  </p:childTnLst>
                                </p:cTn>
                              </p:par>
                              <p:par>
                                <p:cTn id="65" presetID="53" presetClass="entr" presetSubtype="16" fill="hold" nodeType="withEffect">
                                  <p:stCondLst>
                                    <p:cond delay="0"/>
                                  </p:stCondLst>
                                  <p:childTnLst>
                                    <p:set>
                                      <p:cBhvr>
                                        <p:cTn id="66" dur="1" fill="hold">
                                          <p:stCondLst>
                                            <p:cond delay="0"/>
                                          </p:stCondLst>
                                        </p:cTn>
                                        <p:tgtEl>
                                          <p:spTgt spid="136"/>
                                        </p:tgtEl>
                                        <p:attrNameLst>
                                          <p:attrName>style.visibility</p:attrName>
                                        </p:attrNameLst>
                                      </p:cBhvr>
                                      <p:to>
                                        <p:strVal val="visible"/>
                                      </p:to>
                                    </p:set>
                                    <p:anim calcmode="lin" valueType="num">
                                      <p:cBhvr>
                                        <p:cTn id="67" dur="500" fill="hold"/>
                                        <p:tgtEl>
                                          <p:spTgt spid="136"/>
                                        </p:tgtEl>
                                        <p:attrNameLst>
                                          <p:attrName>ppt_w</p:attrName>
                                        </p:attrNameLst>
                                      </p:cBhvr>
                                      <p:tavLst>
                                        <p:tav tm="0">
                                          <p:val>
                                            <p:fltVal val="0"/>
                                          </p:val>
                                        </p:tav>
                                        <p:tav tm="100000">
                                          <p:val>
                                            <p:strVal val="#ppt_w"/>
                                          </p:val>
                                        </p:tav>
                                      </p:tavLst>
                                    </p:anim>
                                    <p:anim calcmode="lin" valueType="num">
                                      <p:cBhvr>
                                        <p:cTn id="68" dur="500" fill="hold"/>
                                        <p:tgtEl>
                                          <p:spTgt spid="136"/>
                                        </p:tgtEl>
                                        <p:attrNameLst>
                                          <p:attrName>ppt_h</p:attrName>
                                        </p:attrNameLst>
                                      </p:cBhvr>
                                      <p:tavLst>
                                        <p:tav tm="0">
                                          <p:val>
                                            <p:fltVal val="0"/>
                                          </p:val>
                                        </p:tav>
                                        <p:tav tm="100000">
                                          <p:val>
                                            <p:strVal val="#ppt_h"/>
                                          </p:val>
                                        </p:tav>
                                      </p:tavLst>
                                    </p:anim>
                                    <p:animEffect transition="in" filter="fade">
                                      <p:cBhvr>
                                        <p:cTn id="69" dur="500"/>
                                        <p:tgtEl>
                                          <p:spTgt spid="136"/>
                                        </p:tgtEl>
                                      </p:cBhvr>
                                    </p:animEffect>
                                  </p:childTnLst>
                                </p:cTn>
                              </p:par>
                              <p:par>
                                <p:cTn id="70" presetID="53" presetClass="entr" presetSubtype="16" fill="hold" nodeType="withEffect">
                                  <p:stCondLst>
                                    <p:cond delay="0"/>
                                  </p:stCondLst>
                                  <p:childTnLst>
                                    <p:set>
                                      <p:cBhvr>
                                        <p:cTn id="71" dur="1" fill="hold">
                                          <p:stCondLst>
                                            <p:cond delay="0"/>
                                          </p:stCondLst>
                                        </p:cTn>
                                        <p:tgtEl>
                                          <p:spTgt spid="132"/>
                                        </p:tgtEl>
                                        <p:attrNameLst>
                                          <p:attrName>style.visibility</p:attrName>
                                        </p:attrNameLst>
                                      </p:cBhvr>
                                      <p:to>
                                        <p:strVal val="visible"/>
                                      </p:to>
                                    </p:set>
                                    <p:anim calcmode="lin" valueType="num">
                                      <p:cBhvr>
                                        <p:cTn id="72" dur="500" fill="hold"/>
                                        <p:tgtEl>
                                          <p:spTgt spid="132"/>
                                        </p:tgtEl>
                                        <p:attrNameLst>
                                          <p:attrName>ppt_w</p:attrName>
                                        </p:attrNameLst>
                                      </p:cBhvr>
                                      <p:tavLst>
                                        <p:tav tm="0">
                                          <p:val>
                                            <p:fltVal val="0"/>
                                          </p:val>
                                        </p:tav>
                                        <p:tav tm="100000">
                                          <p:val>
                                            <p:strVal val="#ppt_w"/>
                                          </p:val>
                                        </p:tav>
                                      </p:tavLst>
                                    </p:anim>
                                    <p:anim calcmode="lin" valueType="num">
                                      <p:cBhvr>
                                        <p:cTn id="73" dur="500" fill="hold"/>
                                        <p:tgtEl>
                                          <p:spTgt spid="132"/>
                                        </p:tgtEl>
                                        <p:attrNameLst>
                                          <p:attrName>ppt_h</p:attrName>
                                        </p:attrNameLst>
                                      </p:cBhvr>
                                      <p:tavLst>
                                        <p:tav tm="0">
                                          <p:val>
                                            <p:fltVal val="0"/>
                                          </p:val>
                                        </p:tav>
                                        <p:tav tm="100000">
                                          <p:val>
                                            <p:strVal val="#ppt_h"/>
                                          </p:val>
                                        </p:tav>
                                      </p:tavLst>
                                    </p:anim>
                                    <p:animEffect transition="in" filter="fade">
                                      <p:cBhvr>
                                        <p:cTn id="74" dur="500"/>
                                        <p:tgtEl>
                                          <p:spTgt spid="132"/>
                                        </p:tgtEl>
                                      </p:cBhvr>
                                    </p:animEffect>
                                  </p:childTnLst>
                                </p:cTn>
                              </p:par>
                              <p:par>
                                <p:cTn id="75" presetID="53" presetClass="entr" presetSubtype="16" fill="hold" nodeType="withEffect">
                                  <p:stCondLst>
                                    <p:cond delay="0"/>
                                  </p:stCondLst>
                                  <p:childTnLst>
                                    <p:set>
                                      <p:cBhvr>
                                        <p:cTn id="76" dur="1" fill="hold">
                                          <p:stCondLst>
                                            <p:cond delay="0"/>
                                          </p:stCondLst>
                                        </p:cTn>
                                        <p:tgtEl>
                                          <p:spTgt spid="145"/>
                                        </p:tgtEl>
                                        <p:attrNameLst>
                                          <p:attrName>style.visibility</p:attrName>
                                        </p:attrNameLst>
                                      </p:cBhvr>
                                      <p:to>
                                        <p:strVal val="visible"/>
                                      </p:to>
                                    </p:set>
                                    <p:anim calcmode="lin" valueType="num">
                                      <p:cBhvr>
                                        <p:cTn id="77" dur="500" fill="hold"/>
                                        <p:tgtEl>
                                          <p:spTgt spid="145"/>
                                        </p:tgtEl>
                                        <p:attrNameLst>
                                          <p:attrName>ppt_w</p:attrName>
                                        </p:attrNameLst>
                                      </p:cBhvr>
                                      <p:tavLst>
                                        <p:tav tm="0">
                                          <p:val>
                                            <p:fltVal val="0"/>
                                          </p:val>
                                        </p:tav>
                                        <p:tav tm="100000">
                                          <p:val>
                                            <p:strVal val="#ppt_w"/>
                                          </p:val>
                                        </p:tav>
                                      </p:tavLst>
                                    </p:anim>
                                    <p:anim calcmode="lin" valueType="num">
                                      <p:cBhvr>
                                        <p:cTn id="78" dur="500" fill="hold"/>
                                        <p:tgtEl>
                                          <p:spTgt spid="145"/>
                                        </p:tgtEl>
                                        <p:attrNameLst>
                                          <p:attrName>ppt_h</p:attrName>
                                        </p:attrNameLst>
                                      </p:cBhvr>
                                      <p:tavLst>
                                        <p:tav tm="0">
                                          <p:val>
                                            <p:fltVal val="0"/>
                                          </p:val>
                                        </p:tav>
                                        <p:tav tm="100000">
                                          <p:val>
                                            <p:strVal val="#ppt_h"/>
                                          </p:val>
                                        </p:tav>
                                      </p:tavLst>
                                    </p:anim>
                                    <p:animEffect transition="in" filter="fade">
                                      <p:cBhvr>
                                        <p:cTn id="79" dur="500"/>
                                        <p:tgtEl>
                                          <p:spTgt spid="145"/>
                                        </p:tgtEl>
                                      </p:cBhvr>
                                    </p:animEffect>
                                  </p:childTnLst>
                                </p:cTn>
                              </p:par>
                              <p:par>
                                <p:cTn id="80" presetID="21" presetClass="entr" presetSubtype="1" fill="hold" nodeType="withEffect">
                                  <p:stCondLst>
                                    <p:cond delay="0"/>
                                  </p:stCondLst>
                                  <p:childTnLst>
                                    <p:set>
                                      <p:cBhvr>
                                        <p:cTn id="81" dur="1" fill="hold">
                                          <p:stCondLst>
                                            <p:cond delay="0"/>
                                          </p:stCondLst>
                                        </p:cTn>
                                        <p:tgtEl>
                                          <p:spTgt spid="107"/>
                                        </p:tgtEl>
                                        <p:attrNameLst>
                                          <p:attrName>style.visibility</p:attrName>
                                        </p:attrNameLst>
                                      </p:cBhvr>
                                      <p:to>
                                        <p:strVal val="visible"/>
                                      </p:to>
                                    </p:set>
                                    <p:animEffect transition="in" filter="wheel(1)">
                                      <p:cBhvr>
                                        <p:cTn id="82"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3" grpId="1"/>
      <p:bldP spid="116" grpId="0"/>
      <p:bldP spid="116" grpId="1"/>
      <p:bldP spid="120" grpId="0"/>
      <p:bldP spid="120" grpId="1"/>
      <p:bldP spid="121" grpId="0"/>
      <p:bldP spid="121" grpId="1"/>
      <p:bldP spid="122" grpId="0"/>
      <p:bldP spid="122" grpId="1"/>
      <p:bldP spid="127" grpId="0"/>
      <p:bldP spid="127" grpId="1"/>
      <p:bldP spid="128" grpId="0"/>
      <p:bldP spid="128" grpId="1"/>
      <p:bldP spid="129" grpId="0"/>
      <p:bldP spid="129" grpId="1"/>
      <p:bldP spid="130" grpId="0"/>
      <p:bldP spid="13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82602" y="1000074"/>
            <a:ext cx="6578797" cy="4404449"/>
          </a:xfrm>
          <a:prstGeom prst="rect">
            <a:avLst/>
          </a:prstGeom>
        </p:spPr>
      </p:pic>
      <p:sp>
        <p:nvSpPr>
          <p:cNvPr id="4" name="Title 3">
            <a:extLst>
              <a:ext uri="{FF2B5EF4-FFF2-40B4-BE49-F238E27FC236}">
                <a16:creationId xmlns:a16="http://schemas.microsoft.com/office/drawing/2014/main" id="{F86243FB-F2CA-48D7-9B19-9320FAB130FD}"/>
              </a:ext>
            </a:extLst>
          </p:cNvPr>
          <p:cNvSpPr>
            <a:spLocks noGrp="1"/>
          </p:cNvSpPr>
          <p:nvPr>
            <p:ph type="title"/>
          </p:nvPr>
        </p:nvSpPr>
        <p:spPr/>
        <p:txBody>
          <a:bodyPr/>
          <a:lstStyle/>
          <a:p>
            <a:r>
              <a:rPr lang="en-US" dirty="0"/>
              <a:t>Security Center</a:t>
            </a:r>
          </a:p>
        </p:txBody>
      </p:sp>
      <p:sp>
        <p:nvSpPr>
          <p:cNvPr id="6" name="Text Placeholder 5">
            <a:extLst>
              <a:ext uri="{FF2B5EF4-FFF2-40B4-BE49-F238E27FC236}">
                <a16:creationId xmlns:a16="http://schemas.microsoft.com/office/drawing/2014/main" id="{9F2E212E-70C4-4691-B64E-6AC8D18B940A}"/>
              </a:ext>
            </a:extLst>
          </p:cNvPr>
          <p:cNvSpPr>
            <a:spLocks noGrp="1"/>
          </p:cNvSpPr>
          <p:nvPr>
            <p:ph type="body" sz="quarter" idx="10"/>
          </p:nvPr>
        </p:nvSpPr>
        <p:spPr/>
        <p:txBody>
          <a:bodyPr/>
          <a:lstStyle/>
          <a:p>
            <a:r>
              <a:rPr lang="en-US" dirty="0">
                <a:hlinkClick r:id="rId4"/>
              </a:rPr>
              <a:t>https://docs.microsoft.com/en-us/azure/security-center/security-center-intro</a:t>
            </a:r>
            <a:endParaRPr lang="en-US" dirty="0"/>
          </a:p>
          <a:p>
            <a:endParaRPr lang="en-US" dirty="0"/>
          </a:p>
          <a:p>
            <a:endParaRPr lang="en-US" dirty="0"/>
          </a:p>
        </p:txBody>
      </p:sp>
    </p:spTree>
    <p:extLst>
      <p:ext uri="{BB962C8B-B14F-4D97-AF65-F5344CB8AC3E}">
        <p14:creationId xmlns:p14="http://schemas.microsoft.com/office/powerpoint/2010/main" val="3190868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1059845" y="2263902"/>
            <a:ext cx="5696612" cy="100181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dirty="0">
                <a:solidFill>
                  <a:srgbClr val="505050"/>
                </a:solidFill>
                <a:latin typeface="Segoe UI" panose="020B0502040204020203" pitchFamily="34" charset="0"/>
              </a:rPr>
              <a:t>Improve what matters most</a:t>
            </a:r>
          </a:p>
          <a:p>
            <a:r>
              <a:rPr lang="en-US" sz="2100" dirty="0">
                <a:solidFill>
                  <a:srgbClr val="505050"/>
                </a:solidFill>
                <a:latin typeface="Segoe UI" panose="020B0502040204020203" pitchFamily="34" charset="0"/>
              </a:rPr>
              <a:t>Get ongoing, actionable advice</a:t>
            </a:r>
          </a:p>
          <a:p>
            <a:r>
              <a:rPr lang="en-US" sz="2100" dirty="0">
                <a:solidFill>
                  <a:srgbClr val="505050"/>
                </a:solidFill>
                <a:latin typeface="Segoe UI" panose="020B0502040204020203" pitchFamily="34" charset="0"/>
              </a:rPr>
              <a:t>Implement recommendations easily</a:t>
            </a:r>
          </a:p>
        </p:txBody>
      </p:sp>
      <p:sp>
        <p:nvSpPr>
          <p:cNvPr id="2" name="Title 1"/>
          <p:cNvSpPr>
            <a:spLocks noGrp="1"/>
          </p:cNvSpPr>
          <p:nvPr>
            <p:ph type="title"/>
          </p:nvPr>
        </p:nvSpPr>
        <p:spPr/>
        <p:txBody>
          <a:bodyPr/>
          <a:lstStyle/>
          <a:p>
            <a:r>
              <a:rPr lang="en-GB" dirty="0"/>
              <a:t>Azure Advisor</a:t>
            </a:r>
          </a:p>
        </p:txBody>
      </p:sp>
      <p:sp>
        <p:nvSpPr>
          <p:cNvPr id="4" name="Text Placeholder 3">
            <a:extLst>
              <a:ext uri="{FF2B5EF4-FFF2-40B4-BE49-F238E27FC236}">
                <a16:creationId xmlns:a16="http://schemas.microsoft.com/office/drawing/2014/main" id="{DF918C98-9FC1-4D9C-A2E8-6B8ACCB9061C}"/>
              </a:ext>
            </a:extLst>
          </p:cNvPr>
          <p:cNvSpPr>
            <a:spLocks noGrp="1"/>
          </p:cNvSpPr>
          <p:nvPr>
            <p:ph type="body" sz="quarter" idx="10"/>
          </p:nvPr>
        </p:nvSpPr>
        <p:spPr/>
        <p:txBody>
          <a:bodyPr/>
          <a:lstStyle/>
          <a:p>
            <a:r>
              <a:rPr lang="en-US" dirty="0">
                <a:hlinkClick r:id="rId3"/>
              </a:rPr>
              <a:t>https://docs.microsoft.com/en-us/azure/advisor/advisor-overview</a:t>
            </a:r>
            <a:endParaRPr lang="en-US" dirty="0"/>
          </a:p>
          <a:p>
            <a:endParaRPr lang="en-US" dirty="0"/>
          </a:p>
        </p:txBody>
      </p:sp>
      <p:pic>
        <p:nvPicPr>
          <p:cNvPr id="6146" name="Picture 2" descr="https://azurecomcdn.azureedge.net/cvt-f201648b749afc31f7eefa24057159f73db14f4731df38453626c5cd82ac54fc/images/page/services/advisor/improve-what-matters.png">
            <a:extLst>
              <a:ext uri="{FF2B5EF4-FFF2-40B4-BE49-F238E27FC236}">
                <a16:creationId xmlns:a16="http://schemas.microsoft.com/office/drawing/2014/main" id="{C84FC27D-CE35-4FCD-835E-7E60C2AA49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27914" y="3265714"/>
            <a:ext cx="3026228" cy="2143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245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42255-1901-4639-B120-005F391ABF4A}"/>
              </a:ext>
            </a:extLst>
          </p:cNvPr>
          <p:cNvSpPr>
            <a:spLocks noGrp="1"/>
          </p:cNvSpPr>
          <p:nvPr>
            <p:ph type="ctrTitle" sz="quarter"/>
          </p:nvPr>
        </p:nvSpPr>
        <p:spPr/>
        <p:txBody>
          <a:bodyPr/>
          <a:lstStyle/>
          <a:p>
            <a:r>
              <a:rPr lang="en-US" dirty="0"/>
              <a:t>Design for Operations</a:t>
            </a:r>
          </a:p>
        </p:txBody>
      </p:sp>
      <p:sp>
        <p:nvSpPr>
          <p:cNvPr id="6" name="Subtitle 5">
            <a:extLst>
              <a:ext uri="{FF2B5EF4-FFF2-40B4-BE49-F238E27FC236}">
                <a16:creationId xmlns:a16="http://schemas.microsoft.com/office/drawing/2014/main" id="{82A304BB-281D-492D-92BA-66E70E5CC9B7}"/>
              </a:ext>
            </a:extLst>
          </p:cNvPr>
          <p:cNvSpPr>
            <a:spLocks noGrp="1"/>
          </p:cNvSpPr>
          <p:nvPr>
            <p:ph type="subTitle" sz="quarter" idx="1"/>
          </p:nvPr>
        </p:nvSpPr>
        <p:spPr/>
        <p:txBody>
          <a:bodyPr/>
          <a:lstStyle/>
          <a:p>
            <a:r>
              <a:rPr lang="en-US" sz="2000" dirty="0"/>
              <a:t>Design an application monitoring and alerting strategy</a:t>
            </a:r>
          </a:p>
          <a:p>
            <a:r>
              <a:rPr lang="en-US" sz="2000" dirty="0"/>
              <a:t>Design a platform monitoring and alerting strategy</a:t>
            </a:r>
          </a:p>
          <a:p>
            <a:r>
              <a:rPr lang="en-US" sz="2000" dirty="0"/>
              <a:t>Design an operations automation strategy</a:t>
            </a:r>
          </a:p>
        </p:txBody>
      </p:sp>
      <p:sp>
        <p:nvSpPr>
          <p:cNvPr id="8" name="Text Placeholder 7">
            <a:extLst>
              <a:ext uri="{FF2B5EF4-FFF2-40B4-BE49-F238E27FC236}">
                <a16:creationId xmlns:a16="http://schemas.microsoft.com/office/drawing/2014/main" id="{85F5B079-BCD1-47B9-B6AB-C514435F0FBC}"/>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576158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1059845" y="2263902"/>
            <a:ext cx="7408206" cy="1583510"/>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dirty="0"/>
              <a:t>Automate remote network monitoring with packet capture</a:t>
            </a:r>
          </a:p>
          <a:p>
            <a:r>
              <a:rPr lang="en-US" sz="2100" dirty="0"/>
              <a:t>Gain insight into your network traffic using flow logs</a:t>
            </a:r>
          </a:p>
          <a:p>
            <a:r>
              <a:rPr lang="en-US" sz="2100" dirty="0"/>
              <a:t>Diagnose VPN connectivity issues</a:t>
            </a:r>
          </a:p>
        </p:txBody>
      </p:sp>
      <p:sp>
        <p:nvSpPr>
          <p:cNvPr id="2" name="Title 1"/>
          <p:cNvSpPr>
            <a:spLocks noGrp="1"/>
          </p:cNvSpPr>
          <p:nvPr>
            <p:ph type="title"/>
          </p:nvPr>
        </p:nvSpPr>
        <p:spPr/>
        <p:txBody>
          <a:bodyPr/>
          <a:lstStyle/>
          <a:p>
            <a:r>
              <a:rPr lang="en-GB" dirty="0"/>
              <a:t>Network Watcher</a:t>
            </a:r>
          </a:p>
        </p:txBody>
      </p:sp>
      <p:sp>
        <p:nvSpPr>
          <p:cNvPr id="5" name="Text Placeholder 4">
            <a:extLst>
              <a:ext uri="{FF2B5EF4-FFF2-40B4-BE49-F238E27FC236}">
                <a16:creationId xmlns:a16="http://schemas.microsoft.com/office/drawing/2014/main" id="{ABBFCF5C-3682-4859-AE78-B6FA227B3DC0}"/>
              </a:ext>
            </a:extLst>
          </p:cNvPr>
          <p:cNvSpPr>
            <a:spLocks noGrp="1"/>
          </p:cNvSpPr>
          <p:nvPr>
            <p:ph type="body" sz="quarter" idx="10"/>
          </p:nvPr>
        </p:nvSpPr>
        <p:spPr/>
        <p:txBody>
          <a:bodyPr/>
          <a:lstStyle/>
          <a:p>
            <a:r>
              <a:rPr lang="en-US" dirty="0">
                <a:hlinkClick r:id="rId3"/>
              </a:rPr>
              <a:t>https://azure.microsoft.com/en-us/services/network-watcher/</a:t>
            </a:r>
            <a:endParaRPr lang="en-US" dirty="0"/>
          </a:p>
          <a:p>
            <a:endParaRPr lang="en-US" dirty="0"/>
          </a:p>
        </p:txBody>
      </p:sp>
      <p:pic>
        <p:nvPicPr>
          <p:cNvPr id="4" name="Picture 3">
            <a:extLst>
              <a:ext uri="{FF2B5EF4-FFF2-40B4-BE49-F238E27FC236}">
                <a16:creationId xmlns:a16="http://schemas.microsoft.com/office/drawing/2014/main" id="{C7ECC91D-ADD1-44CD-884F-2018DABB5D7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02626" y="3854334"/>
            <a:ext cx="1607344" cy="1321594"/>
          </a:xfrm>
          <a:prstGeom prst="rect">
            <a:avLst/>
          </a:prstGeom>
        </p:spPr>
      </p:pic>
      <p:pic>
        <p:nvPicPr>
          <p:cNvPr id="6" name="Picture 5">
            <a:extLst>
              <a:ext uri="{FF2B5EF4-FFF2-40B4-BE49-F238E27FC236}">
                <a16:creationId xmlns:a16="http://schemas.microsoft.com/office/drawing/2014/main" id="{4930BC43-6CFB-410F-AA3E-8793385BDB5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46008" y="4413785"/>
            <a:ext cx="571500" cy="571500"/>
          </a:xfrm>
          <a:prstGeom prst="rect">
            <a:avLst/>
          </a:prstGeom>
        </p:spPr>
      </p:pic>
      <p:pic>
        <p:nvPicPr>
          <p:cNvPr id="9" name="Picture 8">
            <a:extLst>
              <a:ext uri="{FF2B5EF4-FFF2-40B4-BE49-F238E27FC236}">
                <a16:creationId xmlns:a16="http://schemas.microsoft.com/office/drawing/2014/main" id="{91ACC8F1-238F-454C-9BB5-2446247C9A8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682113" y="4092316"/>
            <a:ext cx="1785938" cy="1214438"/>
          </a:xfrm>
          <a:prstGeom prst="rect">
            <a:avLst/>
          </a:prstGeom>
        </p:spPr>
      </p:pic>
    </p:spTree>
    <p:extLst>
      <p:ext uri="{BB962C8B-B14F-4D97-AF65-F5344CB8AC3E}">
        <p14:creationId xmlns:p14="http://schemas.microsoft.com/office/powerpoint/2010/main" val="4163755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B3A3FF-0FF0-44CA-AAA3-AA9AFAA5860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185672"/>
            <a:ext cx="9144000" cy="4486656"/>
          </a:xfrm>
          <a:prstGeom prst="rect">
            <a:avLst/>
          </a:prstGeom>
        </p:spPr>
      </p:pic>
      <p:sp>
        <p:nvSpPr>
          <p:cNvPr id="7" name="Title 6">
            <a:extLst>
              <a:ext uri="{FF2B5EF4-FFF2-40B4-BE49-F238E27FC236}">
                <a16:creationId xmlns:a16="http://schemas.microsoft.com/office/drawing/2014/main" id="{1551380B-5F98-416A-9E52-D21EE01ECDC3}"/>
              </a:ext>
            </a:extLst>
          </p:cNvPr>
          <p:cNvSpPr>
            <a:spLocks noGrp="1"/>
          </p:cNvSpPr>
          <p:nvPr>
            <p:ph type="title"/>
          </p:nvPr>
        </p:nvSpPr>
        <p:spPr/>
        <p:txBody>
          <a:bodyPr/>
          <a:lstStyle/>
          <a:p>
            <a:r>
              <a:rPr lang="en-US" dirty="0"/>
              <a:t>Architecture</a:t>
            </a:r>
          </a:p>
        </p:txBody>
      </p:sp>
      <p:sp>
        <p:nvSpPr>
          <p:cNvPr id="9" name="Text Placeholder 8">
            <a:extLst>
              <a:ext uri="{FF2B5EF4-FFF2-40B4-BE49-F238E27FC236}">
                <a16:creationId xmlns:a16="http://schemas.microsoft.com/office/drawing/2014/main" id="{03211318-BCE7-4659-9ED5-A2D0A0D6723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4420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315609-FC13-472A-9FB3-89F532D2A0EB}"/>
              </a:ext>
            </a:extLst>
          </p:cNvPr>
          <p:cNvSpPr>
            <a:spLocks noGrp="1"/>
          </p:cNvSpPr>
          <p:nvPr>
            <p:ph type="ctrTitle" sz="quarter"/>
          </p:nvPr>
        </p:nvSpPr>
        <p:spPr/>
        <p:txBody>
          <a:bodyPr/>
          <a:lstStyle/>
          <a:p>
            <a:r>
              <a:rPr lang="en-US" sz="4000" dirty="0"/>
              <a:t>Design an operations automation strategy</a:t>
            </a:r>
          </a:p>
        </p:txBody>
      </p:sp>
      <p:sp>
        <p:nvSpPr>
          <p:cNvPr id="6" name="Subtitle 5">
            <a:extLst>
              <a:ext uri="{FF2B5EF4-FFF2-40B4-BE49-F238E27FC236}">
                <a16:creationId xmlns:a16="http://schemas.microsoft.com/office/drawing/2014/main" id="{5C407592-27A8-4419-BCCA-7A8F3E71409F}"/>
              </a:ext>
            </a:extLst>
          </p:cNvPr>
          <p:cNvSpPr>
            <a:spLocks noGrp="1"/>
          </p:cNvSpPr>
          <p:nvPr>
            <p:ph type="subTitle" sz="quarter" idx="1"/>
          </p:nvPr>
        </p:nvSpPr>
        <p:spPr/>
        <p:txBody>
          <a:bodyPr/>
          <a:lstStyle/>
          <a:p>
            <a:r>
              <a:rPr lang="en-US" sz="2400" dirty="0"/>
              <a:t>Determine when to use Azure Automation, Chef, Puppet, PowerShell, Desired State Configuration (DSC), Event Grid, and Azure Logic Apps</a:t>
            </a:r>
          </a:p>
          <a:p>
            <a:r>
              <a:rPr lang="en-US" sz="2400" dirty="0"/>
              <a:t>Define a strategy for auto-scaling</a:t>
            </a:r>
          </a:p>
          <a:p>
            <a:r>
              <a:rPr lang="en-US" sz="2400" dirty="0"/>
              <a:t>Define a strategy for enabling periodic processes and tasks</a:t>
            </a:r>
          </a:p>
        </p:txBody>
      </p:sp>
      <p:sp>
        <p:nvSpPr>
          <p:cNvPr id="7" name="Text Placeholder 6">
            <a:extLst>
              <a:ext uri="{FF2B5EF4-FFF2-40B4-BE49-F238E27FC236}">
                <a16:creationId xmlns:a16="http://schemas.microsoft.com/office/drawing/2014/main" id="{6A7AAE66-DFBD-48F8-91D2-C28D9BAAEC5D}"/>
              </a:ext>
            </a:extLst>
          </p:cNvPr>
          <p:cNvSpPr>
            <a:spLocks noGrp="1"/>
          </p:cNvSpPr>
          <p:nvPr>
            <p:ph type="body" sz="quarter" idx="10"/>
          </p:nvPr>
        </p:nvSpPr>
        <p:spPr/>
        <p:style>
          <a:lnRef idx="2">
            <a:schemeClr val="accent2"/>
          </a:lnRef>
          <a:fillRef idx="1">
            <a:schemeClr val="lt1"/>
          </a:fillRef>
          <a:effectRef idx="0">
            <a:schemeClr val="accent2"/>
          </a:effectRef>
          <a:fontRef idx="minor">
            <a:schemeClr val="dk1"/>
          </a:fontRef>
        </p:style>
        <p:txBody>
          <a:bodyPr/>
          <a:lstStyle/>
          <a:p>
            <a:pPr marL="0" indent="0">
              <a:buNone/>
            </a:pPr>
            <a:endParaRPr lang="en-US" dirty="0"/>
          </a:p>
        </p:txBody>
      </p:sp>
      <p:sp>
        <p:nvSpPr>
          <p:cNvPr id="8" name="Text Placeholder 7">
            <a:extLst>
              <a:ext uri="{FF2B5EF4-FFF2-40B4-BE49-F238E27FC236}">
                <a16:creationId xmlns:a16="http://schemas.microsoft.com/office/drawing/2014/main" id="{D7680E8C-1308-49E5-93AE-D1B0C22FEDDA}"/>
              </a:ext>
            </a:extLst>
          </p:cNvPr>
          <p:cNvSpPr>
            <a:spLocks noGrp="1"/>
          </p:cNvSpPr>
          <p:nvPr>
            <p:ph type="body" sz="quarter" idx="11"/>
          </p:nvPr>
        </p:nvSpPr>
        <p:spPr/>
        <p:txBody>
          <a:bodyPr/>
          <a:lstStyle/>
          <a:p>
            <a:endParaRPr lang="en-US"/>
          </a:p>
        </p:txBody>
      </p:sp>
      <p:sp>
        <p:nvSpPr>
          <p:cNvPr id="9" name="Freeform 5">
            <a:extLst>
              <a:ext uri="{FF2B5EF4-FFF2-40B4-BE49-F238E27FC236}">
                <a16:creationId xmlns:a16="http://schemas.microsoft.com/office/drawing/2014/main" id="{D17F9D30-08E5-4547-A50C-C5F7E3863840}"/>
              </a:ext>
            </a:extLst>
          </p:cNvPr>
          <p:cNvSpPr>
            <a:spLocks/>
          </p:cNvSpPr>
          <p:nvPr/>
        </p:nvSpPr>
        <p:spPr bwMode="auto">
          <a:xfrm>
            <a:off x="819193" y="3042031"/>
            <a:ext cx="2158184" cy="1309846"/>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10" name="PowerShell Logo" descr="http://www.getinthesky.com/wp-content/uploads/logo-powershell1.png">
            <a:extLst>
              <a:ext uri="{FF2B5EF4-FFF2-40B4-BE49-F238E27FC236}">
                <a16:creationId xmlns:a16="http://schemas.microsoft.com/office/drawing/2014/main" id="{64FCB86D-CD7F-4068-9015-F2F741383F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95920" y="3788715"/>
            <a:ext cx="973710" cy="973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82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type="body" idx="1"/>
          </p:nvPr>
        </p:nvSpPr>
        <p:spPr>
          <a:prstGeom prst="rect">
            <a:avLst/>
          </a:prstGeom>
        </p:spPr>
        <p:txBody>
          <a:bodyPr/>
          <a:lstStyle/>
          <a:p>
            <a:r>
              <a:rPr lang="en-US" sz="2647" dirty="0"/>
              <a:t>Azure Automation</a:t>
            </a:r>
          </a:p>
          <a:p>
            <a:pPr marL="252109" lvl="1"/>
            <a:r>
              <a:rPr lang="en-US" sz="1471" dirty="0" err="1"/>
              <a:t>Runbooks</a:t>
            </a:r>
            <a:endParaRPr lang="en-US" sz="1471" dirty="0"/>
          </a:p>
          <a:p>
            <a:r>
              <a:rPr lang="en-US" sz="2647" dirty="0"/>
              <a:t>Chef </a:t>
            </a:r>
            <a:r>
              <a:rPr lang="en-US" sz="1471" dirty="0"/>
              <a:t>Configure and Automate.  Apply Fine Grained Permissions</a:t>
            </a:r>
          </a:p>
          <a:p>
            <a:pPr marL="252109" lvl="1"/>
            <a:r>
              <a:rPr lang="en-US" sz="1471" dirty="0">
                <a:hlinkClick r:id="rId3"/>
              </a:rPr>
              <a:t>https://www.chef.io/solutions/windows/</a:t>
            </a:r>
            <a:r>
              <a:rPr lang="en-US" sz="1471" dirty="0"/>
              <a:t> </a:t>
            </a:r>
          </a:p>
          <a:p>
            <a:pPr marL="0" lvl="1">
              <a:spcBef>
                <a:spcPts val="750"/>
              </a:spcBef>
            </a:pPr>
            <a:r>
              <a:rPr lang="en-US" sz="2647" dirty="0"/>
              <a:t>Puppet </a:t>
            </a:r>
            <a:r>
              <a:rPr lang="en-US" sz="1471" dirty="0"/>
              <a:t>Can Configure and Manage Windows and Azure</a:t>
            </a:r>
          </a:p>
          <a:p>
            <a:pPr marL="252109" lvl="1"/>
            <a:r>
              <a:rPr lang="en-US" sz="1471" dirty="0">
                <a:hlinkClick r:id="rId4"/>
              </a:rPr>
              <a:t>http://puppetlabs.com/solutions/microsoft</a:t>
            </a:r>
            <a:r>
              <a:rPr lang="en-US" sz="1471" dirty="0"/>
              <a:t> </a:t>
            </a:r>
          </a:p>
          <a:p>
            <a:r>
              <a:rPr lang="en-US" sz="2647" dirty="0"/>
              <a:t>Desired State Configuration </a:t>
            </a:r>
          </a:p>
          <a:p>
            <a:pPr marL="252109" lvl="1"/>
            <a:r>
              <a:rPr lang="en-US" sz="1471" dirty="0"/>
              <a:t>Make it So</a:t>
            </a:r>
            <a:br>
              <a:rPr lang="en-US" sz="1471" dirty="0"/>
            </a:br>
            <a:r>
              <a:rPr lang="en-US" sz="1350" dirty="0">
                <a:hlinkClick r:id="rId5"/>
              </a:rPr>
              <a:t>https://docs.microsoft.com/en-us/azure/automation/automation-dsc-overview</a:t>
            </a:r>
            <a:endParaRPr lang="en-US" sz="1350" dirty="0"/>
          </a:p>
          <a:p>
            <a:pPr marL="252109" lvl="1"/>
            <a:endParaRPr lang="en-US" sz="1471" dirty="0"/>
          </a:p>
          <a:p>
            <a:pPr indent="-90791"/>
            <a:r>
              <a:rPr lang="en-US" sz="1771" dirty="0"/>
              <a:t>In the portal + New – Azure Automation</a:t>
            </a:r>
          </a:p>
        </p:txBody>
      </p:sp>
      <p:sp>
        <p:nvSpPr>
          <p:cNvPr id="8" name="Text Placeholder 7">
            <a:extLst>
              <a:ext uri="{FF2B5EF4-FFF2-40B4-BE49-F238E27FC236}">
                <a16:creationId xmlns:a16="http://schemas.microsoft.com/office/drawing/2014/main" id="{6E92CBFF-0F4E-43CB-8DCB-82D509FD4DD4}"/>
              </a:ext>
            </a:extLst>
          </p:cNvPr>
          <p:cNvSpPr>
            <a:spLocks noGrp="1"/>
          </p:cNvSpPr>
          <p:nvPr>
            <p:ph type="body" sz="quarter" idx="10"/>
          </p:nvPr>
        </p:nvSpPr>
        <p:spPr/>
        <p:txBody>
          <a:bodyPr/>
          <a:lstStyle/>
          <a:p>
            <a:r>
              <a:rPr lang="en-US" dirty="0">
                <a:hlinkClick r:id="rId6"/>
              </a:rPr>
              <a:t>https://docs.microsoft.com/en-us/azure/automation/automation-intro</a:t>
            </a:r>
            <a:endParaRPr lang="en-US" dirty="0"/>
          </a:p>
          <a:p>
            <a:endParaRPr lang="en-US" dirty="0"/>
          </a:p>
        </p:txBody>
      </p:sp>
      <p:pic>
        <p:nvPicPr>
          <p:cNvPr id="4" name="Puppet Logo" descr="http://www.devopsdays.org/events/2013-tokyo/logos/puppetlabs.pn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7896929" y="1776673"/>
            <a:ext cx="448213" cy="597617"/>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758736" y="1574726"/>
            <a:ext cx="865212" cy="8652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829005" y="1681902"/>
            <a:ext cx="632615" cy="692389"/>
          </a:xfrm>
          <a:prstGeom prst="rect">
            <a:avLst/>
          </a:prstGeom>
        </p:spPr>
      </p:pic>
      <p:pic>
        <p:nvPicPr>
          <p:cNvPr id="1026" name="Picture 2" descr="C:\Users\dstolts\AppData\Local\Temp\SNAGHTMLb3b1fad.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598193" y="2681909"/>
            <a:ext cx="1773789" cy="20855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195933" y="5694961"/>
            <a:ext cx="4804520" cy="715581"/>
          </a:xfrm>
          <a:prstGeom prst="rect">
            <a:avLst/>
          </a:prstGeom>
          <a:noFill/>
        </p:spPr>
        <p:txBody>
          <a:bodyPr wrap="none" rtlCol="0">
            <a:spAutoFit/>
          </a:bodyPr>
          <a:lstStyle/>
          <a:p>
            <a:r>
              <a:rPr lang="en-US" sz="4050" dirty="0"/>
              <a:t>DevOps Enabler</a:t>
            </a:r>
          </a:p>
        </p:txBody>
      </p:sp>
      <p:sp>
        <p:nvSpPr>
          <p:cNvPr id="3" name="Rectangle 2">
            <a:extLst>
              <a:ext uri="{FF2B5EF4-FFF2-40B4-BE49-F238E27FC236}">
                <a16:creationId xmlns:a16="http://schemas.microsoft.com/office/drawing/2014/main" id="{3610C69D-3ACD-4A25-B8B8-580189D69A91}"/>
              </a:ext>
            </a:extLst>
          </p:cNvPr>
          <p:cNvSpPr/>
          <p:nvPr/>
        </p:nvSpPr>
        <p:spPr>
          <a:xfrm>
            <a:off x="269661" y="5481291"/>
            <a:ext cx="5344733"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8811-421E-424D-BE76-7E7445638FCB}"/>
              </a:ext>
            </a:extLst>
          </p:cNvPr>
          <p:cNvSpPr>
            <a:spLocks noGrp="1"/>
          </p:cNvSpPr>
          <p:nvPr>
            <p:ph type="title"/>
          </p:nvPr>
        </p:nvSpPr>
        <p:spPr/>
        <p:txBody>
          <a:bodyPr>
            <a:normAutofit/>
          </a:bodyPr>
          <a:lstStyle/>
          <a:p>
            <a:r>
              <a:rPr lang="en-US" b="1" dirty="0"/>
              <a:t>Which to use?  </a:t>
            </a:r>
            <a:endParaRPr lang="en-US" sz="2700" dirty="0"/>
          </a:p>
        </p:txBody>
      </p:sp>
      <p:sp>
        <p:nvSpPr>
          <p:cNvPr id="3" name="Content Placeholder 2">
            <a:extLst>
              <a:ext uri="{FF2B5EF4-FFF2-40B4-BE49-F238E27FC236}">
                <a16:creationId xmlns:a16="http://schemas.microsoft.com/office/drawing/2014/main" id="{4D266A26-6387-4D34-935C-983373A59B8B}"/>
              </a:ext>
            </a:extLst>
          </p:cNvPr>
          <p:cNvSpPr>
            <a:spLocks noGrp="1"/>
          </p:cNvSpPr>
          <p:nvPr>
            <p:ph type="body" idx="1"/>
          </p:nvPr>
        </p:nvSpPr>
        <p:spPr/>
        <p:txBody>
          <a:bodyPr>
            <a:normAutofit lnSpcReduction="10000"/>
          </a:bodyPr>
          <a:lstStyle/>
          <a:p>
            <a:pPr>
              <a:spcBef>
                <a:spcPts val="0"/>
              </a:spcBef>
            </a:pPr>
            <a:r>
              <a:rPr lang="en-US" sz="3300" b="1" dirty="0"/>
              <a:t>Chef</a:t>
            </a:r>
          </a:p>
          <a:p>
            <a:pPr marL="428625" indent="-428625">
              <a:spcBef>
                <a:spcPts val="0"/>
              </a:spcBef>
              <a:buFont typeface="Arial" panose="020B0604020202020204" pitchFamily="34" charset="0"/>
              <a:buChar char="•"/>
            </a:pPr>
            <a:r>
              <a:rPr lang="en-US" sz="1500" dirty="0"/>
              <a:t>If you already have a Chef management infrastructure</a:t>
            </a:r>
          </a:p>
          <a:p>
            <a:pPr marL="428625" indent="-428625">
              <a:spcBef>
                <a:spcPts val="0"/>
              </a:spcBef>
              <a:buFont typeface="Arial" panose="020B0604020202020204" pitchFamily="34" charset="0"/>
              <a:buChar char="•"/>
            </a:pPr>
            <a:r>
              <a:rPr lang="en-US" sz="1500" dirty="0"/>
              <a:t>If your primary expertise is managing Linux machines</a:t>
            </a:r>
          </a:p>
          <a:p>
            <a:pPr>
              <a:spcBef>
                <a:spcPts val="0"/>
              </a:spcBef>
            </a:pPr>
            <a:r>
              <a:rPr lang="en-US" sz="3300" b="1" dirty="0"/>
              <a:t>Puppet</a:t>
            </a:r>
          </a:p>
          <a:p>
            <a:pPr marL="428625" indent="-428625">
              <a:spcBef>
                <a:spcPts val="0"/>
              </a:spcBef>
              <a:buFont typeface="Arial" panose="020B0604020202020204" pitchFamily="34" charset="0"/>
              <a:buChar char="•"/>
            </a:pPr>
            <a:r>
              <a:rPr lang="en-US" sz="1500" dirty="0"/>
              <a:t>If you already have a Puppet management infrastructure</a:t>
            </a:r>
          </a:p>
          <a:p>
            <a:pPr marL="428625" indent="-428625">
              <a:spcBef>
                <a:spcPts val="0"/>
              </a:spcBef>
              <a:buFont typeface="Arial" panose="020B0604020202020204" pitchFamily="34" charset="0"/>
              <a:buChar char="•"/>
            </a:pPr>
            <a:r>
              <a:rPr lang="en-US" sz="1500" dirty="0"/>
              <a:t>If your primary expertise is managing Linux machines</a:t>
            </a:r>
          </a:p>
          <a:p>
            <a:pPr>
              <a:spcBef>
                <a:spcPts val="0"/>
              </a:spcBef>
            </a:pPr>
            <a:r>
              <a:rPr lang="en-US" sz="3300" b="1" dirty="0"/>
              <a:t>DSC</a:t>
            </a:r>
          </a:p>
          <a:p>
            <a:pPr marL="428625" indent="-428625">
              <a:spcBef>
                <a:spcPts val="0"/>
              </a:spcBef>
              <a:buFont typeface="Arial" panose="020B0604020202020204" pitchFamily="34" charset="0"/>
              <a:buChar char="•"/>
            </a:pPr>
            <a:r>
              <a:rPr lang="en-US" sz="1500" dirty="0"/>
              <a:t>If you do not already have a Configuration Management Solution</a:t>
            </a:r>
          </a:p>
          <a:p>
            <a:pPr marL="428625" indent="-428625">
              <a:spcBef>
                <a:spcPts val="0"/>
              </a:spcBef>
              <a:buFont typeface="Arial" panose="020B0604020202020204" pitchFamily="34" charset="0"/>
              <a:buChar char="•"/>
            </a:pPr>
            <a:r>
              <a:rPr lang="en-US" sz="1500" dirty="0"/>
              <a:t>If your primary experience is in managing Windows machines</a:t>
            </a:r>
          </a:p>
          <a:p>
            <a:pPr marL="428625" indent="-428625">
              <a:spcBef>
                <a:spcPts val="0"/>
              </a:spcBef>
              <a:buFont typeface="Arial" panose="020B0604020202020204" pitchFamily="34" charset="0"/>
              <a:buChar char="•"/>
            </a:pPr>
            <a:r>
              <a:rPr lang="en-US" sz="1500" dirty="0"/>
              <a:t>Uses vender-neutral configuration files (MOF)</a:t>
            </a:r>
          </a:p>
          <a:p>
            <a:pPr marL="428625" indent="-428625">
              <a:spcBef>
                <a:spcPts val="0"/>
              </a:spcBef>
              <a:buFont typeface="Arial" panose="020B0604020202020204" pitchFamily="34" charset="0"/>
              <a:buChar char="•"/>
            </a:pPr>
            <a:r>
              <a:rPr lang="en-US" sz="1500" dirty="0"/>
              <a:t>If you already have PowerShell expertise</a:t>
            </a:r>
          </a:p>
          <a:p>
            <a:pPr marL="428625" indent="-428625">
              <a:spcBef>
                <a:spcPts val="0"/>
              </a:spcBef>
              <a:buFont typeface="Arial" panose="020B0604020202020204" pitchFamily="34" charset="0"/>
              <a:buChar char="•"/>
            </a:pPr>
            <a:endParaRPr lang="en-US" sz="1500" dirty="0"/>
          </a:p>
          <a:p>
            <a:pPr>
              <a:lnSpc>
                <a:spcPct val="110000"/>
              </a:lnSpc>
              <a:spcBef>
                <a:spcPts val="0"/>
              </a:spcBef>
            </a:pPr>
            <a:r>
              <a:rPr lang="en-US" sz="3300" b="1" dirty="0"/>
              <a:t>Azure Automation</a:t>
            </a:r>
          </a:p>
          <a:p>
            <a:pPr marL="428625" indent="-428625">
              <a:spcBef>
                <a:spcPts val="0"/>
              </a:spcBef>
              <a:buFont typeface="Arial" panose="020B0604020202020204" pitchFamily="34" charset="0"/>
              <a:buChar char="•"/>
            </a:pPr>
            <a:r>
              <a:rPr lang="en-US" sz="1575" dirty="0"/>
              <a:t>If you do not already have a Configuration Management Solution, or not deeply embedded</a:t>
            </a:r>
          </a:p>
          <a:p>
            <a:pPr marL="428625" indent="-428625">
              <a:spcBef>
                <a:spcPts val="0"/>
              </a:spcBef>
              <a:buFont typeface="Arial" panose="020B0604020202020204" pitchFamily="34" charset="0"/>
              <a:buChar char="•"/>
            </a:pPr>
            <a:r>
              <a:rPr lang="en-US" sz="1575" dirty="0"/>
              <a:t>If you want to significantly expand your configuration management without significant expense</a:t>
            </a:r>
          </a:p>
          <a:p>
            <a:pPr marL="428625" indent="-428625">
              <a:spcBef>
                <a:spcPts val="0"/>
              </a:spcBef>
              <a:buFont typeface="Arial" panose="020B0604020202020204" pitchFamily="34" charset="0"/>
              <a:buChar char="•"/>
            </a:pPr>
            <a:r>
              <a:rPr lang="en-US" sz="1575" dirty="0"/>
              <a:t>If you already own OMS</a:t>
            </a:r>
          </a:p>
          <a:p>
            <a:pPr marL="428625" indent="-428625">
              <a:spcBef>
                <a:spcPts val="0"/>
              </a:spcBef>
              <a:buFont typeface="Arial" panose="020B0604020202020204" pitchFamily="34" charset="0"/>
              <a:buChar char="•"/>
            </a:pPr>
            <a:r>
              <a:rPr lang="en-US" sz="1575" dirty="0"/>
              <a:t>If you already have PowerShell expertise </a:t>
            </a:r>
          </a:p>
        </p:txBody>
      </p:sp>
      <p:sp>
        <p:nvSpPr>
          <p:cNvPr id="4" name="Text Placeholder 3">
            <a:extLst>
              <a:ext uri="{FF2B5EF4-FFF2-40B4-BE49-F238E27FC236}">
                <a16:creationId xmlns:a16="http://schemas.microsoft.com/office/drawing/2014/main" id="{1BE59493-E1BF-470F-AD2E-EF5EC7FA97C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9892449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25" dirty="0">
                <a:latin typeface="Calibri" panose="020F0502020204030204" pitchFamily="34" charset="0"/>
                <a:cs typeface="Calibri" panose="020F0502020204030204" pitchFamily="34" charset="0"/>
              </a:rPr>
              <a:t>Chef &amp; Puppet</a:t>
            </a:r>
          </a:p>
        </p:txBody>
      </p:sp>
      <p:sp>
        <p:nvSpPr>
          <p:cNvPr id="6" name="Text Placeholder 5"/>
          <p:cNvSpPr>
            <a:spLocks noGrp="1"/>
          </p:cNvSpPr>
          <p:nvPr>
            <p:ph type="body" idx="1"/>
          </p:nvPr>
        </p:nvSpPr>
        <p:spPr>
          <a:xfrm>
            <a:off x="261253" y="1021215"/>
            <a:ext cx="4478015" cy="5147356"/>
          </a:xfrm>
        </p:spPr>
        <p:txBody>
          <a:bodyPr/>
          <a:lstStyle/>
          <a:p>
            <a:pPr marL="0" indent="0">
              <a:spcBef>
                <a:spcPts val="900"/>
              </a:spcBef>
              <a:buNone/>
            </a:pPr>
            <a:r>
              <a:rPr lang="en-US" b="1" dirty="0">
                <a:solidFill>
                  <a:srgbClr val="000000"/>
                </a:solidFill>
                <a:latin typeface="Calibri" panose="020F0502020204030204" pitchFamily="34" charset="0"/>
                <a:cs typeface="Calibri" panose="020F0502020204030204" pitchFamily="34" charset="0"/>
              </a:rPr>
              <a:t>Chef</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Cross-OS systems management, automation, and analytics output</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Ruby and Git are required + agent is on target machine</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Good for development focused teams (code driven approach to configuration)</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Leverage Chef in Azure when already using it.</a:t>
            </a:r>
            <a:endParaRPr lang="en-US" sz="825" dirty="0">
              <a:solidFill>
                <a:srgbClr val="000000"/>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5C5B1C21-0371-4A31-BC0F-6D7084894FF7}"/>
              </a:ext>
            </a:extLst>
          </p:cNvPr>
          <p:cNvSpPr>
            <a:spLocks noGrp="1"/>
          </p:cNvSpPr>
          <p:nvPr>
            <p:ph type="body" sz="quarter" idx="10"/>
          </p:nvPr>
        </p:nvSpPr>
        <p:spPr/>
        <p:txBody>
          <a:bodyPr/>
          <a:lstStyle/>
          <a:p>
            <a:endParaRPr lang="en-US"/>
          </a:p>
        </p:txBody>
      </p:sp>
      <p:sp>
        <p:nvSpPr>
          <p:cNvPr id="2" name="Content Placeholder 1">
            <a:extLst>
              <a:ext uri="{FF2B5EF4-FFF2-40B4-BE49-F238E27FC236}">
                <a16:creationId xmlns:a16="http://schemas.microsoft.com/office/drawing/2014/main" id="{A1DFF85C-7A70-4406-AD9A-8327D43C23B0}"/>
              </a:ext>
            </a:extLst>
          </p:cNvPr>
          <p:cNvSpPr>
            <a:spLocks noGrp="1"/>
          </p:cNvSpPr>
          <p:nvPr>
            <p:ph sz="half" idx="4294967295"/>
          </p:nvPr>
        </p:nvSpPr>
        <p:spPr>
          <a:xfrm>
            <a:off x="4739268" y="1021215"/>
            <a:ext cx="4273550" cy="4968875"/>
          </a:xfrm>
        </p:spPr>
        <p:txBody>
          <a:bodyPr>
            <a:normAutofit/>
          </a:bodyPr>
          <a:lstStyle/>
          <a:p>
            <a:pPr marL="0" indent="0">
              <a:spcBef>
                <a:spcPts val="900"/>
              </a:spcBef>
              <a:buNone/>
            </a:pPr>
            <a:r>
              <a:rPr lang="en-US" b="1" dirty="0">
                <a:solidFill>
                  <a:srgbClr val="000000"/>
                </a:solidFill>
                <a:latin typeface="Calibri" panose="020F0502020204030204" pitchFamily="34" charset="0"/>
                <a:cs typeface="Calibri" panose="020F0502020204030204" pitchFamily="34" charset="0"/>
              </a:rPr>
              <a:t>Puppet</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Stable and mature so good for managing large, heterogeneous enterprise environments</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Automate systems configuration &amp; enforce consistency</a:t>
            </a:r>
          </a:p>
          <a:p>
            <a:pPr marL="257175" indent="-257175">
              <a:spcBef>
                <a:spcPts val="900"/>
              </a:spcBef>
            </a:pPr>
            <a:r>
              <a:rPr lang="en-US" sz="1500" dirty="0">
                <a:solidFill>
                  <a:srgbClr val="000000"/>
                </a:solidFill>
                <a:latin typeface="Calibri" panose="020F0502020204030204" pitchFamily="34" charset="0"/>
                <a:cs typeface="Calibri" panose="020F0502020204030204" pitchFamily="34" charset="0"/>
              </a:rPr>
              <a:t>Large Open Source catalog of modules and runs on nearly every OS (cross platform)</a:t>
            </a:r>
          </a:p>
        </p:txBody>
      </p:sp>
    </p:spTree>
    <p:extLst>
      <p:ext uri="{BB962C8B-B14F-4D97-AF65-F5344CB8AC3E}">
        <p14:creationId xmlns:p14="http://schemas.microsoft.com/office/powerpoint/2010/main" val="77544384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8722B5-AA60-4321-8C39-56EEEE50E16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0375" y="1374216"/>
            <a:ext cx="4697166" cy="4299366"/>
          </a:xfrm>
          <a:prstGeom prst="rect">
            <a:avLst/>
          </a:prstGeom>
        </p:spPr>
      </p:pic>
      <p:sp>
        <p:nvSpPr>
          <p:cNvPr id="17" name="Title 16"/>
          <p:cNvSpPr>
            <a:spLocks noGrp="1"/>
          </p:cNvSpPr>
          <p:nvPr>
            <p:ph type="title"/>
          </p:nvPr>
        </p:nvSpPr>
        <p:spPr/>
        <p:txBody>
          <a:bodyPr vert="horz" wrap="square" lIns="109728" tIns="68580" rIns="109728" bIns="68580" numCol="1" rtlCol="0" anchor="t" anchorCtr="0" compatLnSpc="1">
            <a:prstTxWarp prst="textNoShape">
              <a:avLst/>
            </a:prstTxWarp>
            <a:noAutofit/>
          </a:bodyPr>
          <a:lstStyle/>
          <a:p>
            <a:pPr defTabSz="685775"/>
            <a:r>
              <a:rPr lang="en-US" sz="3529" spc="-75" dirty="0">
                <a:ln w="3175">
                  <a:noFill/>
                </a:ln>
                <a:ea typeface="+mn-ea"/>
              </a:rPr>
              <a:t>Desired State Configuration (DSC)</a:t>
            </a:r>
          </a:p>
        </p:txBody>
      </p:sp>
      <p:sp>
        <p:nvSpPr>
          <p:cNvPr id="3" name="Text Placeholder 2">
            <a:extLst>
              <a:ext uri="{FF2B5EF4-FFF2-40B4-BE49-F238E27FC236}">
                <a16:creationId xmlns:a16="http://schemas.microsoft.com/office/drawing/2014/main" id="{F19233E7-7204-44BD-967B-5FF2D8D9FE49}"/>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F50C34E0-F7D7-4F77-B0AB-D03B8F7382B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57636" y="2132224"/>
            <a:ext cx="3325989" cy="2593551"/>
          </a:xfrm>
          <a:prstGeom prst="rect">
            <a:avLst/>
          </a:prstGeom>
        </p:spPr>
      </p:pic>
    </p:spTree>
    <p:extLst>
      <p:ext uri="{BB962C8B-B14F-4D97-AF65-F5344CB8AC3E}">
        <p14:creationId xmlns:p14="http://schemas.microsoft.com/office/powerpoint/2010/main" val="406141772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dirty="0"/>
              <a:t>Azure Event Grid</a:t>
            </a:r>
          </a:p>
        </p:txBody>
      </p:sp>
      <p:sp>
        <p:nvSpPr>
          <p:cNvPr id="11" name="Text Placeholder 10">
            <a:extLst>
              <a:ext uri="{FF2B5EF4-FFF2-40B4-BE49-F238E27FC236}">
                <a16:creationId xmlns:a16="http://schemas.microsoft.com/office/drawing/2014/main" id="{1F5B0957-68D9-44D4-B607-CCE580AC42B5}"/>
              </a:ext>
            </a:extLst>
          </p:cNvPr>
          <p:cNvSpPr>
            <a:spLocks noGrp="1"/>
          </p:cNvSpPr>
          <p:nvPr>
            <p:ph type="body" sz="quarter" idx="10"/>
          </p:nvPr>
        </p:nvSpPr>
        <p:spPr/>
        <p:txBody>
          <a:bodyPr/>
          <a:lstStyle/>
          <a:p>
            <a:r>
              <a:rPr lang="en-US" dirty="0">
                <a:hlinkClick r:id="rId3"/>
              </a:rPr>
              <a:t>https://docs.microsoft.com/en-us/azure/event-grid/overview</a:t>
            </a:r>
            <a:endParaRPr lang="en-US" dirty="0"/>
          </a:p>
          <a:p>
            <a:endParaRPr lang="en-US" dirty="0"/>
          </a:p>
        </p:txBody>
      </p:sp>
      <p:sp>
        <p:nvSpPr>
          <p:cNvPr id="13" name="TextBox 12"/>
          <p:cNvSpPr txBox="1"/>
          <p:nvPr/>
        </p:nvSpPr>
        <p:spPr>
          <a:xfrm>
            <a:off x="6276063" y="3697963"/>
            <a:ext cx="2420347" cy="678577"/>
          </a:xfrm>
          <a:prstGeom prst="rect">
            <a:avLst/>
          </a:prstGeom>
          <a:noFill/>
        </p:spPr>
        <p:txBody>
          <a:bodyPr wrap="square" lIns="68558" tIns="109693" rIns="137115" bIns="109693" rtlCol="0">
            <a:spAutoFit/>
          </a:bodyPr>
          <a:lstStyle/>
          <a:p>
            <a:pPr algn="ctr" defTabSz="914026">
              <a:lnSpc>
                <a:spcPct val="90000"/>
              </a:lnSpc>
              <a:defRPr/>
            </a:pPr>
            <a:r>
              <a:rPr lang="en-US" sz="1650" kern="0">
                <a:gradFill>
                  <a:gsLst>
                    <a:gs pos="13483">
                      <a:schemeClr val="tx1"/>
                    </a:gs>
                    <a:gs pos="62000">
                      <a:schemeClr val="tx1"/>
                    </a:gs>
                  </a:gsLst>
                  <a:lin ang="5400000" scaled="0"/>
                </a:gradFill>
                <a:latin typeface="Segoe UI Semilight"/>
                <a:cs typeface="Segoe UI"/>
              </a:rPr>
              <a:t>Broad coverage within Azure and beyond</a:t>
            </a:r>
          </a:p>
        </p:txBody>
      </p:sp>
      <p:sp>
        <p:nvSpPr>
          <p:cNvPr id="10" name="TextBox 9"/>
          <p:cNvSpPr txBox="1"/>
          <p:nvPr/>
        </p:nvSpPr>
        <p:spPr>
          <a:xfrm>
            <a:off x="447590" y="3697963"/>
            <a:ext cx="2420347" cy="678577"/>
          </a:xfrm>
          <a:prstGeom prst="rect">
            <a:avLst/>
          </a:prstGeom>
          <a:noFill/>
        </p:spPr>
        <p:txBody>
          <a:bodyPr wrap="square" lIns="68558" tIns="109693" rIns="137115" bIns="109693" rtlCol="0">
            <a:spAutoFit/>
          </a:bodyPr>
          <a:lstStyle/>
          <a:p>
            <a:pPr algn="ctr" defTabSz="914026">
              <a:lnSpc>
                <a:spcPct val="90000"/>
              </a:lnSpc>
              <a:defRPr/>
            </a:pPr>
            <a:r>
              <a:rPr lang="en-US" sz="1650" kern="0">
                <a:gradFill>
                  <a:gsLst>
                    <a:gs pos="13483">
                      <a:schemeClr val="tx1"/>
                    </a:gs>
                    <a:gs pos="62000">
                      <a:schemeClr val="tx1"/>
                    </a:gs>
                  </a:gsLst>
                  <a:lin ang="5400000" scaled="0"/>
                </a:gradFill>
                <a:latin typeface="Segoe UI Semilight"/>
                <a:cs typeface="Segoe UI"/>
              </a:rPr>
              <a:t>Fully-managed </a:t>
            </a:r>
            <a:br>
              <a:rPr lang="en-US" sz="1650" kern="0">
                <a:gradFill>
                  <a:gsLst>
                    <a:gs pos="13483">
                      <a:schemeClr val="tx1"/>
                    </a:gs>
                    <a:gs pos="62000">
                      <a:schemeClr val="tx1"/>
                    </a:gs>
                  </a:gsLst>
                  <a:lin ang="5400000" scaled="0"/>
                </a:gradFill>
                <a:latin typeface="Segoe UI Semilight"/>
                <a:cs typeface="Segoe UI"/>
              </a:rPr>
            </a:br>
            <a:r>
              <a:rPr lang="en-US" sz="1650" kern="0">
                <a:gradFill>
                  <a:gsLst>
                    <a:gs pos="13483">
                      <a:schemeClr val="tx1"/>
                    </a:gs>
                    <a:gs pos="62000">
                      <a:schemeClr val="tx1"/>
                    </a:gs>
                  </a:gsLst>
                  <a:lin ang="5400000" scaled="0"/>
                </a:gradFill>
                <a:latin typeface="Segoe UI Semilight"/>
                <a:cs typeface="Segoe UI"/>
              </a:rPr>
              <a:t>event routing</a:t>
            </a:r>
          </a:p>
        </p:txBody>
      </p:sp>
      <p:sp>
        <p:nvSpPr>
          <p:cNvPr id="7" name="TextBox 6"/>
          <p:cNvSpPr txBox="1"/>
          <p:nvPr/>
        </p:nvSpPr>
        <p:spPr>
          <a:xfrm>
            <a:off x="3361827" y="3697963"/>
            <a:ext cx="2420347" cy="678577"/>
          </a:xfrm>
          <a:prstGeom prst="rect">
            <a:avLst/>
          </a:prstGeom>
          <a:noFill/>
        </p:spPr>
        <p:txBody>
          <a:bodyPr wrap="square" lIns="68558" tIns="109693" rIns="137115" bIns="109693" rtlCol="0">
            <a:spAutoFit/>
          </a:bodyPr>
          <a:lstStyle/>
          <a:p>
            <a:pPr algn="ctr" defTabSz="914026">
              <a:lnSpc>
                <a:spcPct val="90000"/>
              </a:lnSpc>
              <a:defRPr/>
            </a:pPr>
            <a:r>
              <a:rPr lang="en-US" sz="1650" kern="0">
                <a:gradFill>
                  <a:gsLst>
                    <a:gs pos="13483">
                      <a:schemeClr val="tx1"/>
                    </a:gs>
                    <a:gs pos="62000">
                      <a:schemeClr val="tx1"/>
                    </a:gs>
                  </a:gsLst>
                  <a:lin ang="5400000" scaled="0"/>
                </a:gra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01680" y="4975535"/>
            <a:ext cx="8740640" cy="585134"/>
          </a:xfrm>
          <a:prstGeom prst="rect">
            <a:avLst/>
          </a:prstGeom>
        </p:spPr>
        <p:txBody>
          <a:bodyPr vert="horz" wrap="square" lIns="109708" tIns="68567" rIns="109708" bIns="6856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3225">
                <a:gradFill>
                  <a:gsLst>
                    <a:gs pos="92135">
                      <a:schemeClr val="accent1"/>
                    </a:gs>
                    <a:gs pos="84831">
                      <a:schemeClr val="accent1"/>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1" y="4639331"/>
            <a:ext cx="914353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6813917" y="2218668"/>
            <a:ext cx="1344638" cy="1344828"/>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a:lnSpc>
                  <a:spcPct val="90000"/>
                </a:lnSpc>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985444" y="2218668"/>
            <a:ext cx="1344638" cy="1344828"/>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a:lnSpc>
                  <a:spcPct val="90000"/>
                </a:lnSpc>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3899681" y="2218668"/>
            <a:ext cx="1344638" cy="1344828"/>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a:lnSpc>
                  <a:spcPct val="90000"/>
                </a:lnSpc>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238686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4030711" y="1882422"/>
            <a:ext cx="2285858" cy="3900001"/>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8" tIns="107567" rIns="134458" bIns="107567"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030711" y="1882422"/>
            <a:ext cx="2285858" cy="3900001"/>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p:txBody>
          <a:bodyPr/>
          <a:lstStyle/>
          <a:p>
            <a:pPr>
              <a:defRPr/>
            </a:pPr>
            <a:r>
              <a:rPr lang="en-US"/>
              <a:t>Manage all events in one place</a:t>
            </a:r>
          </a:p>
        </p:txBody>
      </p:sp>
      <p:sp>
        <p:nvSpPr>
          <p:cNvPr id="3" name="Text Placeholder 2">
            <a:extLst>
              <a:ext uri="{FF2B5EF4-FFF2-40B4-BE49-F238E27FC236}">
                <a16:creationId xmlns:a16="http://schemas.microsoft.com/office/drawing/2014/main" id="{5CF4C7F2-C52F-45BE-A072-CCA342E8ACAA}"/>
              </a:ext>
            </a:extLst>
          </p:cNvPr>
          <p:cNvSpPr>
            <a:spLocks noGrp="1"/>
          </p:cNvSpPr>
          <p:nvPr>
            <p:ph type="body" sz="quarter" idx="10"/>
          </p:nvPr>
        </p:nvSpPr>
        <p:spPr/>
        <p:txBody>
          <a:bodyPr/>
          <a:lstStyle/>
          <a:p>
            <a:endParaRPr lang="en-US"/>
          </a:p>
        </p:txBody>
      </p:sp>
      <p:grpSp>
        <p:nvGrpSpPr>
          <p:cNvPr id="16" name="Group 15">
            <a:extLst>
              <a:ext uri="{FF2B5EF4-FFF2-40B4-BE49-F238E27FC236}">
                <a16:creationId xmlns:a16="http://schemas.microsoft.com/office/drawing/2014/main" id="{E3590C2C-1860-4F5E-A436-3DFB980AC3FB}"/>
              </a:ext>
            </a:extLst>
          </p:cNvPr>
          <p:cNvGrpSpPr/>
          <p:nvPr/>
        </p:nvGrpSpPr>
        <p:grpSpPr>
          <a:xfrm>
            <a:off x="6414938" y="2999318"/>
            <a:ext cx="486107" cy="1815518"/>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2587468" y="3232938"/>
            <a:ext cx="1519439" cy="964880"/>
            <a:chOff x="3584978" y="3230643"/>
            <a:chExt cx="2066542" cy="1312120"/>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1" cy="1312120"/>
            </a:xfrm>
            <a:prstGeom prst="rect">
              <a:avLst/>
            </a:prstGeom>
          </p:spPr>
          <p:txBody>
            <a:bodyPr wrap="square">
              <a:spAutoFit/>
            </a:bodyPr>
            <a:lstStyle/>
            <a:p>
              <a:pPr>
                <a:lnSpc>
                  <a:spcPct val="90000"/>
                </a:lnSpc>
              </a:pP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Subscribe to </a:t>
              </a:r>
              <a:b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2587468" y="4083278"/>
            <a:ext cx="1519439" cy="674031"/>
            <a:chOff x="3584978" y="4386998"/>
            <a:chExt cx="2066542" cy="916597"/>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1" cy="916597"/>
            </a:xfrm>
            <a:prstGeom prst="rect">
              <a:avLst/>
            </a:prstGeom>
          </p:spPr>
          <p:txBody>
            <a:bodyPr wrap="square">
              <a:spAutoFit/>
            </a:bodyPr>
            <a:lstStyle/>
            <a:p>
              <a:pPr>
                <a:lnSpc>
                  <a:spcPct val="90000"/>
                </a:lnSpc>
              </a:pP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Route events to any end-points, Azure </a:t>
              </a:r>
              <a:b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2587468" y="4958587"/>
            <a:ext cx="1519439" cy="528606"/>
            <a:chOff x="3584978" y="5577314"/>
            <a:chExt cx="2066542" cy="718838"/>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1" cy="718838"/>
            </a:xfrm>
            <a:prstGeom prst="rect">
              <a:avLst/>
            </a:prstGeom>
          </p:spPr>
          <p:txBody>
            <a:bodyPr wrap="square">
              <a:spAutoFit/>
            </a:bodyPr>
            <a:lstStyle/>
            <a:p>
              <a:pPr>
                <a:lnSpc>
                  <a:spcPct val="90000"/>
                </a:lnSpc>
              </a:pP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Enable filtering </a:t>
              </a:r>
              <a:b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and efficient </a:t>
              </a:r>
              <a:b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169609" y="2016946"/>
            <a:ext cx="2016956" cy="476921"/>
          </a:xfrm>
          <a:prstGeom prst="rect">
            <a:avLst/>
          </a:prstGeom>
          <a:noFill/>
          <a:ln>
            <a:noFill/>
          </a:ln>
        </p:spPr>
        <p:txBody>
          <a:bodyPr wrap="square" lIns="134458" tIns="107567" rIns="134458" bIns="107567" rtlCol="0">
            <a:spAutoFit/>
          </a:bodyPr>
          <a:lstStyle/>
          <a:p>
            <a:pPr algn="ctr" defTabSz="914026">
              <a:lnSpc>
                <a:spcPct val="90000"/>
              </a:lnSpc>
              <a:spcAft>
                <a:spcPts val="900"/>
              </a:spcAft>
              <a:defRPr/>
            </a:pPr>
            <a:r>
              <a:rPr lang="en-US" sz="1875" kern="0">
                <a:gradFill>
                  <a:gsLst>
                    <a:gs pos="1250">
                      <a:srgbClr val="353535"/>
                    </a:gs>
                    <a:gs pos="100000">
                      <a:srgbClr val="353535"/>
                    </a:gs>
                  </a:gsLst>
                  <a:lin ang="5400000" scaled="0"/>
                </a:gradFill>
                <a:latin typeface="Segoe UI Semilight"/>
                <a:cs typeface="Segoe UI"/>
              </a:rPr>
              <a:t>Event publishers</a:t>
            </a:r>
          </a:p>
        </p:txBody>
      </p:sp>
      <p:grpSp>
        <p:nvGrpSpPr>
          <p:cNvPr id="44" name="Group 43">
            <a:extLst>
              <a:ext uri="{FF2B5EF4-FFF2-40B4-BE49-F238E27FC236}">
                <a16:creationId xmlns:a16="http://schemas.microsoft.com/office/drawing/2014/main" id="{0FEFE59A-A912-413A-B282-19A791EE6F48}"/>
              </a:ext>
            </a:extLst>
          </p:cNvPr>
          <p:cNvGrpSpPr/>
          <p:nvPr/>
        </p:nvGrpSpPr>
        <p:grpSpPr>
          <a:xfrm>
            <a:off x="2076667" y="2495005"/>
            <a:ext cx="482549" cy="2824139"/>
            <a:chOff x="4261969" y="2227145"/>
            <a:chExt cx="656299" cy="3840480"/>
          </a:xfrm>
        </p:grpSpPr>
        <p:sp>
          <p:nvSpPr>
            <p:cNvPr id="45"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sp>
          <p:nvSpPr>
            <p:cNvPr id="46"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47" name="Group 46">
            <a:extLst>
              <a:ext uri="{FF2B5EF4-FFF2-40B4-BE49-F238E27FC236}">
                <a16:creationId xmlns:a16="http://schemas.microsoft.com/office/drawing/2014/main" id="{D932B88A-9652-4DC4-82A3-6C9565AC5CCC}"/>
              </a:ext>
            </a:extLst>
          </p:cNvPr>
          <p:cNvGrpSpPr/>
          <p:nvPr/>
        </p:nvGrpSpPr>
        <p:grpSpPr>
          <a:xfrm>
            <a:off x="169609" y="2568981"/>
            <a:ext cx="2016956" cy="2676190"/>
            <a:chOff x="1646290" y="2327742"/>
            <a:chExt cx="2743200" cy="3639288"/>
          </a:xfrm>
        </p:grpSpPr>
        <p:sp>
          <p:nvSpPr>
            <p:cNvPr id="48" name="Rectangle 47">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765B14C9-3992-4098-89C2-40174474D10C}"/>
              </a:ext>
            </a:extLst>
          </p:cNvPr>
          <p:cNvGrpSpPr/>
          <p:nvPr/>
        </p:nvGrpSpPr>
        <p:grpSpPr>
          <a:xfrm>
            <a:off x="169607" y="2748123"/>
            <a:ext cx="1815263" cy="2317906"/>
            <a:chOff x="1646287" y="2571354"/>
            <a:chExt cx="2468883" cy="3152066"/>
          </a:xfrm>
        </p:grpSpPr>
        <p:sp>
          <p:nvSpPr>
            <p:cNvPr id="63" name="TextBox 62"/>
            <p:cNvSpPr txBox="1"/>
            <p:nvPr/>
          </p:nvSpPr>
          <p:spPr>
            <a:xfrm>
              <a:off x="1646288" y="3302875"/>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Resource Groups</a:t>
              </a:r>
            </a:p>
          </p:txBody>
        </p:sp>
        <p:sp>
          <p:nvSpPr>
            <p:cNvPr id="64" name="TextBox 63"/>
            <p:cNvSpPr txBox="1"/>
            <p:nvPr/>
          </p:nvSpPr>
          <p:spPr>
            <a:xfrm>
              <a:off x="1646290" y="4765900"/>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Event Hubs</a:t>
              </a:r>
            </a:p>
          </p:txBody>
        </p:sp>
        <p:sp>
          <p:nvSpPr>
            <p:cNvPr id="67" name="TextBox 66"/>
            <p:cNvSpPr txBox="1"/>
            <p:nvPr/>
          </p:nvSpPr>
          <p:spPr>
            <a:xfrm>
              <a:off x="1646290" y="3921381"/>
              <a:ext cx="2468880" cy="452022"/>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Azure Subscriptions</a:t>
              </a:r>
            </a:p>
          </p:txBody>
        </p:sp>
        <p:sp>
          <p:nvSpPr>
            <p:cNvPr id="71" name="TextBox 70"/>
            <p:cNvSpPr txBox="1"/>
            <p:nvPr/>
          </p:nvSpPr>
          <p:spPr>
            <a:xfrm>
              <a:off x="1646287" y="5497410"/>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Custom Events</a:t>
              </a:r>
            </a:p>
          </p:txBody>
        </p:sp>
        <p:sp>
          <p:nvSpPr>
            <p:cNvPr id="74" name="TextBox 73"/>
            <p:cNvSpPr txBox="1"/>
            <p:nvPr/>
          </p:nvSpPr>
          <p:spPr>
            <a:xfrm>
              <a:off x="1646290" y="2571354"/>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Blob Storage</a:t>
              </a:r>
            </a:p>
          </p:txBody>
        </p:sp>
      </p:grpSp>
      <p:grpSp>
        <p:nvGrpSpPr>
          <p:cNvPr id="75" name="Group 74">
            <a:extLst>
              <a:ext uri="{FF2B5EF4-FFF2-40B4-BE49-F238E27FC236}">
                <a16:creationId xmlns:a16="http://schemas.microsoft.com/office/drawing/2014/main" id="{393536B3-83E9-4175-A7C3-A24CC551DC03}"/>
              </a:ext>
            </a:extLst>
          </p:cNvPr>
          <p:cNvGrpSpPr/>
          <p:nvPr/>
        </p:nvGrpSpPr>
        <p:grpSpPr>
          <a:xfrm>
            <a:off x="291787" y="2714290"/>
            <a:ext cx="233831" cy="2375549"/>
            <a:chOff x="1812459" y="2525345"/>
            <a:chExt cx="318027" cy="3230454"/>
          </a:xfrm>
        </p:grpSpPr>
        <p:pic>
          <p:nvPicPr>
            <p:cNvPr id="76" name="Picture 75"/>
            <p:cNvPicPr>
              <a:picLocks noChangeAspect="1"/>
            </p:cNvPicPr>
            <p:nvPr/>
          </p:nvPicPr>
          <p:blipFill rotWithShape="1">
            <a:blip r:embed="rId4" cstate="email">
              <a:extLst>
                <a:ext uri="{28A0092B-C50C-407E-A947-70E740481C1C}">
                  <a14:useLocalDpi xmlns:a14="http://schemas.microsoft.com/office/drawing/2010/main"/>
                </a:ext>
              </a:extLst>
            </a:blip>
            <a:srcRect b="32970"/>
            <a:stretch/>
          </p:blipFill>
          <p:spPr>
            <a:xfrm>
              <a:off x="1812459" y="4718545"/>
              <a:ext cx="318027" cy="320715"/>
            </a:xfrm>
            <a:prstGeom prst="rect">
              <a:avLst/>
            </a:prstGeom>
            <a:ln>
              <a:noFill/>
            </a:ln>
          </p:spPr>
        </p:pic>
        <p:pic>
          <p:nvPicPr>
            <p:cNvPr id="79" name="Picture 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12459" y="3256865"/>
              <a:ext cx="318027" cy="318027"/>
            </a:xfrm>
            <a:prstGeom prst="rect">
              <a:avLst/>
            </a:prstGeom>
            <a:ln>
              <a:noFill/>
            </a:ln>
          </p:spPr>
        </p:pic>
        <p:pic>
          <p:nvPicPr>
            <p:cNvPr id="80" name="Picture 7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819273" y="3995191"/>
              <a:ext cx="304398" cy="304398"/>
            </a:xfrm>
            <a:prstGeom prst="rect">
              <a:avLst/>
            </a:prstGeom>
            <a:ln>
              <a:noFill/>
            </a:ln>
          </p:spPr>
        </p:pic>
        <p:pic>
          <p:nvPicPr>
            <p:cNvPr id="81" name="Picture 8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26087" y="5465029"/>
              <a:ext cx="290770" cy="290770"/>
            </a:xfrm>
            <a:prstGeom prst="rect">
              <a:avLst/>
            </a:prstGeom>
            <a:ln>
              <a:noFill/>
            </a:ln>
          </p:spPr>
        </p:pic>
        <p:pic>
          <p:nvPicPr>
            <p:cNvPr id="82" name="Picture 8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812459" y="2525345"/>
              <a:ext cx="318027" cy="318027"/>
            </a:xfrm>
            <a:prstGeom prst="rect">
              <a:avLst/>
            </a:prstGeom>
            <a:ln>
              <a:noFill/>
            </a:ln>
          </p:spPr>
        </p:pic>
      </p:grpSp>
      <p:sp>
        <p:nvSpPr>
          <p:cNvPr id="83" name="TextBox 82"/>
          <p:cNvSpPr txBox="1"/>
          <p:nvPr/>
        </p:nvSpPr>
        <p:spPr>
          <a:xfrm>
            <a:off x="7072747" y="2213292"/>
            <a:ext cx="1786380" cy="476921"/>
          </a:xfrm>
          <a:prstGeom prst="rect">
            <a:avLst/>
          </a:prstGeom>
          <a:noFill/>
          <a:ln>
            <a:noFill/>
          </a:ln>
        </p:spPr>
        <p:txBody>
          <a:bodyPr wrap="none" lIns="134458" tIns="107567" rIns="134458" bIns="107567" rtlCol="0">
            <a:spAutoFit/>
          </a:bodyPr>
          <a:lstStyle/>
          <a:p>
            <a:pPr algn="ctr" defTabSz="914026">
              <a:lnSpc>
                <a:spcPct val="90000"/>
              </a:lnSpc>
              <a:spcAft>
                <a:spcPts val="900"/>
              </a:spcAft>
              <a:defRPr/>
            </a:pPr>
            <a:r>
              <a:rPr lang="en-US" sz="1875" kern="0">
                <a:gradFill>
                  <a:gsLst>
                    <a:gs pos="1250">
                      <a:srgbClr val="353535"/>
                    </a:gs>
                    <a:gs pos="100000">
                      <a:srgbClr val="353535"/>
                    </a:gs>
                  </a:gsLst>
                  <a:lin ang="5400000" scaled="0"/>
                </a:gradFill>
                <a:latin typeface="Segoe UI Semilight"/>
                <a:cs typeface="Segoe UI"/>
              </a:rPr>
              <a:t>Event handlers</a:t>
            </a:r>
          </a:p>
        </p:txBody>
      </p:sp>
      <p:grpSp>
        <p:nvGrpSpPr>
          <p:cNvPr id="84" name="Group 83">
            <a:extLst>
              <a:ext uri="{FF2B5EF4-FFF2-40B4-BE49-F238E27FC236}">
                <a16:creationId xmlns:a16="http://schemas.microsoft.com/office/drawing/2014/main" id="{85352EA2-E345-47A8-B979-D2F2D70F5AF4}"/>
              </a:ext>
            </a:extLst>
          </p:cNvPr>
          <p:cNvGrpSpPr/>
          <p:nvPr/>
        </p:nvGrpSpPr>
        <p:grpSpPr>
          <a:xfrm>
            <a:off x="6957459" y="2765327"/>
            <a:ext cx="2016956" cy="2138265"/>
            <a:chOff x="8047017" y="2693498"/>
            <a:chExt cx="2743200" cy="2907776"/>
          </a:xfrm>
        </p:grpSpPr>
        <p:sp>
          <p:nvSpPr>
            <p:cNvPr id="85" name="Rectangle 84">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E8AD474A-D44D-4068-9AC0-E075C4A15FB1}"/>
              </a:ext>
            </a:extLst>
          </p:cNvPr>
          <p:cNvGrpSpPr/>
          <p:nvPr/>
        </p:nvGrpSpPr>
        <p:grpSpPr>
          <a:xfrm>
            <a:off x="6957460" y="2944469"/>
            <a:ext cx="1815260" cy="1779980"/>
            <a:chOff x="8047017" y="2937111"/>
            <a:chExt cx="2468880" cy="2420553"/>
          </a:xfrm>
        </p:grpSpPr>
        <p:sp>
          <p:nvSpPr>
            <p:cNvPr id="90" name="TextBox 89">
              <a:extLst>
                <a:ext uri="{FF2B5EF4-FFF2-40B4-BE49-F238E27FC236}">
                  <a16:creationId xmlns:a16="http://schemas.microsoft.com/office/drawing/2014/main" id="{FB218A8C-0032-4D10-9AA8-9B7816410325}"/>
                </a:ext>
              </a:extLst>
            </p:cNvPr>
            <p:cNvSpPr txBox="1"/>
            <p:nvPr/>
          </p:nvSpPr>
          <p:spPr>
            <a:xfrm>
              <a:off x="8047017" y="2937111"/>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Azure Functions</a:t>
              </a:r>
            </a:p>
          </p:txBody>
        </p:sp>
        <p:sp>
          <p:nvSpPr>
            <p:cNvPr id="91" name="TextBox 90">
              <a:extLst>
                <a:ext uri="{FF2B5EF4-FFF2-40B4-BE49-F238E27FC236}">
                  <a16:creationId xmlns:a16="http://schemas.microsoft.com/office/drawing/2014/main" id="{ACF3C21B-22D1-474D-B696-373FC1C5250A}"/>
                </a:ext>
              </a:extLst>
            </p:cNvPr>
            <p:cNvSpPr txBox="1"/>
            <p:nvPr/>
          </p:nvSpPr>
          <p:spPr>
            <a:xfrm>
              <a:off x="8047017" y="4400143"/>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Azure Automation</a:t>
              </a:r>
            </a:p>
          </p:txBody>
        </p:sp>
        <p:sp>
          <p:nvSpPr>
            <p:cNvPr id="92" name="TextBox 91">
              <a:extLst>
                <a:ext uri="{FF2B5EF4-FFF2-40B4-BE49-F238E27FC236}">
                  <a16:creationId xmlns:a16="http://schemas.microsoft.com/office/drawing/2014/main" id="{5132851C-5C6B-487F-B36C-5FABED0EBCF8}"/>
                </a:ext>
              </a:extLst>
            </p:cNvPr>
            <p:cNvSpPr txBox="1"/>
            <p:nvPr/>
          </p:nvSpPr>
          <p:spPr>
            <a:xfrm>
              <a:off x="8047017" y="3668631"/>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Logic Apps</a:t>
              </a:r>
            </a:p>
          </p:txBody>
        </p:sp>
        <p:sp>
          <p:nvSpPr>
            <p:cNvPr id="93" name="TextBox 92">
              <a:extLst>
                <a:ext uri="{FF2B5EF4-FFF2-40B4-BE49-F238E27FC236}">
                  <a16:creationId xmlns:a16="http://schemas.microsoft.com/office/drawing/2014/main" id="{E6ECB19F-78B2-4F77-83D6-D1CA12618F6D}"/>
                </a:ext>
              </a:extLst>
            </p:cNvPr>
            <p:cNvSpPr txBox="1"/>
            <p:nvPr/>
          </p:nvSpPr>
          <p:spPr>
            <a:xfrm>
              <a:off x="8047017" y="5131654"/>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err="1">
                  <a:gradFill>
                    <a:gsLst>
                      <a:gs pos="1250">
                        <a:srgbClr val="353535"/>
                      </a:gs>
                      <a:gs pos="100000">
                        <a:srgbClr val="353535"/>
                      </a:gs>
                    </a:gsLst>
                    <a:lin ang="5400000" scaled="0"/>
                  </a:gradFill>
                  <a:latin typeface="Segoe UI"/>
                </a:rPr>
                <a:t>WebHooks</a:t>
              </a:r>
              <a:endParaRPr lang="en-US" sz="1200" kern="0">
                <a:gradFill>
                  <a:gsLst>
                    <a:gs pos="1250">
                      <a:srgbClr val="353535"/>
                    </a:gs>
                    <a:gs pos="100000">
                      <a:srgbClr val="353535"/>
                    </a:gs>
                  </a:gsLst>
                  <a:lin ang="5400000" scaled="0"/>
                </a:gradFill>
                <a:latin typeface="Segoe UI"/>
              </a:endParaRPr>
            </a:p>
          </p:txBody>
        </p:sp>
      </p:grpSp>
      <p:grpSp>
        <p:nvGrpSpPr>
          <p:cNvPr id="94" name="Group 93">
            <a:extLst>
              <a:ext uri="{FF2B5EF4-FFF2-40B4-BE49-F238E27FC236}">
                <a16:creationId xmlns:a16="http://schemas.microsoft.com/office/drawing/2014/main" id="{B45EC93F-AE7A-4524-BFD8-A11B62F34E5B}"/>
              </a:ext>
            </a:extLst>
          </p:cNvPr>
          <p:cNvGrpSpPr/>
          <p:nvPr/>
        </p:nvGrpSpPr>
        <p:grpSpPr>
          <a:xfrm>
            <a:off x="7085831" y="2910466"/>
            <a:ext cx="234173" cy="1847987"/>
            <a:chOff x="8221612" y="2890869"/>
            <a:chExt cx="318491" cy="2513035"/>
          </a:xfrm>
        </p:grpSpPr>
        <p:pic>
          <p:nvPicPr>
            <p:cNvPr id="95" name="Picture 9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21612" y="2890869"/>
              <a:ext cx="318491" cy="318491"/>
            </a:xfrm>
            <a:prstGeom prst="rect">
              <a:avLst/>
            </a:prstGeom>
            <a:ln>
              <a:noFill/>
            </a:ln>
          </p:spPr>
        </p:pic>
        <p:pic>
          <p:nvPicPr>
            <p:cNvPr id="96" name="Picture 9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221612" y="4353901"/>
              <a:ext cx="318491" cy="318491"/>
            </a:xfrm>
            <a:prstGeom prst="rect">
              <a:avLst/>
            </a:prstGeom>
            <a:ln>
              <a:noFill/>
            </a:ln>
          </p:spPr>
        </p:pic>
        <p:pic>
          <p:nvPicPr>
            <p:cNvPr id="97" name="Picture 9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221612" y="5085413"/>
              <a:ext cx="318491" cy="318491"/>
            </a:xfrm>
            <a:prstGeom prst="rect">
              <a:avLst/>
            </a:prstGeom>
            <a:ln>
              <a:noFill/>
            </a:ln>
          </p:spPr>
        </p:pic>
        <p:pic>
          <p:nvPicPr>
            <p:cNvPr id="98" name="Picture 97"/>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22464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63" presetClass="path" presetSubtype="0" decel="100000" fill="hold" grpId="1" nodeType="withEffect">
                                  <p:stCondLst>
                                    <p:cond delay="0"/>
                                  </p:stCondLst>
                                  <p:childTnLst>
                                    <p:animMotion origin="layout" path="M -9.9566E-8 4.1035E-6 L -0.02578 4.1035E-6 " pathEditMode="relative" rAng="0" ptsTypes="AA">
                                      <p:cBhvr>
                                        <p:cTn id="27" dur="500" spd="-100000" fill="hold"/>
                                        <p:tgtEl>
                                          <p:spTgt spid="43"/>
                                        </p:tgtEl>
                                        <p:attrNameLst>
                                          <p:attrName>ppt_x</p:attrName>
                                          <p:attrName>ppt_y</p:attrName>
                                        </p:attrNameLst>
                                      </p:cBhvr>
                                      <p:rCtr x="-1289" y="0"/>
                                    </p:animMotion>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63" presetClass="path" presetSubtype="0" decel="100000" fill="hold" nodeType="withEffect">
                                  <p:stCondLst>
                                    <p:cond delay="0"/>
                                  </p:stCondLst>
                                  <p:childTnLst>
                                    <p:animMotion origin="layout" path="M -9.9566E-8 4.1035E-6 L -0.02578 4.1035E-6 " pathEditMode="relative" rAng="0" ptsTypes="AA">
                                      <p:cBhvr>
                                        <p:cTn id="32" dur="500" spd="-100000" fill="hold"/>
                                        <p:tgtEl>
                                          <p:spTgt spid="47"/>
                                        </p:tgtEl>
                                        <p:attrNameLst>
                                          <p:attrName>ppt_x</p:attrName>
                                          <p:attrName>ppt_y</p:attrName>
                                        </p:attrNameLst>
                                      </p:cBhvr>
                                      <p:rCtr x="-1289" y="0"/>
                                    </p:animMotion>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63" presetClass="path" presetSubtype="0" decel="100000" fill="hold" nodeType="withEffect">
                                  <p:stCondLst>
                                    <p:cond delay="0"/>
                                  </p:stCondLst>
                                  <p:childTnLst>
                                    <p:animMotion origin="layout" path="M -9.9566E-8 4.1035E-6 L -0.02578 4.1035E-6 " pathEditMode="relative" rAng="0" ptsTypes="AA">
                                      <p:cBhvr>
                                        <p:cTn id="37" dur="500" spd="-100000" fill="hold"/>
                                        <p:tgtEl>
                                          <p:spTgt spid="75"/>
                                        </p:tgtEl>
                                        <p:attrNameLst>
                                          <p:attrName>ppt_x</p:attrName>
                                          <p:attrName>ppt_y</p:attrName>
                                        </p:attrNameLst>
                                      </p:cBhvr>
                                      <p:rCtr x="-1289" y="0"/>
                                    </p:animMotion>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63" presetClass="path" presetSubtype="0" decel="100000" fill="hold" nodeType="withEffect">
                                  <p:stCondLst>
                                    <p:cond delay="0"/>
                                  </p:stCondLst>
                                  <p:childTnLst>
                                    <p:animMotion origin="layout" path="M -9.9566E-8 4.1035E-6 L -0.02578 4.1035E-6 " pathEditMode="relative" rAng="0" ptsTypes="AA">
                                      <p:cBhvr>
                                        <p:cTn id="42" dur="500" spd="-100000" fill="hold"/>
                                        <p:tgtEl>
                                          <p:spTgt spid="61"/>
                                        </p:tgtEl>
                                        <p:attrNameLst>
                                          <p:attrName>ppt_x</p:attrName>
                                          <p:attrName>ppt_y</p:attrName>
                                        </p:attrNameLst>
                                      </p:cBhvr>
                                      <p:rCtr x="-1289" y="0"/>
                                    </p:animMotion>
                                  </p:childTnLst>
                                </p:cTn>
                              </p:par>
                              <p:par>
                                <p:cTn id="43" presetID="10" presetClass="entr" presetSubtype="0" fill="hold" nodeType="withEffect">
                                  <p:stCondLst>
                                    <p:cond delay="10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63" presetClass="path" presetSubtype="0" decel="100000" fill="hold" nodeType="withEffect">
                                  <p:stCondLst>
                                    <p:cond delay="100"/>
                                  </p:stCondLst>
                                  <p:childTnLst>
                                    <p:animMotion origin="layout" path="M -9.9566E-8 4.1035E-6 L -0.02578 4.1035E-6 " pathEditMode="relative" rAng="0" ptsTypes="AA">
                                      <p:cBhvr>
                                        <p:cTn id="47" dur="500" spd="-100000" fill="hold"/>
                                        <p:tgtEl>
                                          <p:spTgt spid="44"/>
                                        </p:tgtEl>
                                        <p:attrNameLst>
                                          <p:attrName>ppt_x</p:attrName>
                                          <p:attrName>ppt_y</p:attrName>
                                        </p:attrNameLst>
                                      </p:cBhvr>
                                      <p:rCtr x="-1289" y="0"/>
                                    </p:animMotion>
                                  </p:childTnLst>
                                </p:cTn>
                              </p:par>
                              <p:par>
                                <p:cTn id="48" presetID="10" presetClass="entr" presetSubtype="0" fill="hold" grpId="0" nodeType="withEffect">
                                  <p:stCondLst>
                                    <p:cond delay="40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500"/>
                                        <p:tgtEl>
                                          <p:spTgt spid="83"/>
                                        </p:tgtEl>
                                      </p:cBhvr>
                                    </p:animEffect>
                                  </p:childTnLst>
                                </p:cTn>
                              </p:par>
                              <p:par>
                                <p:cTn id="51" presetID="63" presetClass="path" presetSubtype="0" decel="100000" fill="hold" grpId="1" nodeType="withEffect">
                                  <p:stCondLst>
                                    <p:cond delay="400"/>
                                  </p:stCondLst>
                                  <p:childTnLst>
                                    <p:animMotion origin="layout" path="M -9.9566E-8 4.1035E-6 L -0.02578 4.1035E-6 " pathEditMode="relative" rAng="0" ptsTypes="AA">
                                      <p:cBhvr>
                                        <p:cTn id="52" dur="500" spd="-100000" fill="hold"/>
                                        <p:tgtEl>
                                          <p:spTgt spid="83"/>
                                        </p:tgtEl>
                                        <p:attrNameLst>
                                          <p:attrName>ppt_x</p:attrName>
                                          <p:attrName>ppt_y</p:attrName>
                                        </p:attrNameLst>
                                      </p:cBhvr>
                                      <p:rCtr x="-1289" y="0"/>
                                    </p:animMotion>
                                  </p:childTnLst>
                                </p:cTn>
                              </p:par>
                              <p:par>
                                <p:cTn id="53" presetID="10" presetClass="entr" presetSubtype="0" fill="hold" nodeType="withEffect">
                                  <p:stCondLst>
                                    <p:cond delay="40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63" presetClass="path" presetSubtype="0" decel="100000" fill="hold" nodeType="withEffect">
                                  <p:stCondLst>
                                    <p:cond delay="400"/>
                                  </p:stCondLst>
                                  <p:childTnLst>
                                    <p:animMotion origin="layout" path="M -9.9566E-8 4.1035E-6 L -0.02578 4.1035E-6 " pathEditMode="relative" rAng="0" ptsTypes="AA">
                                      <p:cBhvr>
                                        <p:cTn id="57" dur="500" spd="-100000" fill="hold"/>
                                        <p:tgtEl>
                                          <p:spTgt spid="84"/>
                                        </p:tgtEl>
                                        <p:attrNameLst>
                                          <p:attrName>ppt_x</p:attrName>
                                          <p:attrName>ppt_y</p:attrName>
                                        </p:attrNameLst>
                                      </p:cBhvr>
                                      <p:rCtr x="-1289" y="0"/>
                                    </p:animMotion>
                                  </p:childTnLst>
                                </p:cTn>
                              </p:par>
                              <p:par>
                                <p:cTn id="58" presetID="10" presetClass="entr" presetSubtype="0" fill="hold" nodeType="withEffect">
                                  <p:stCondLst>
                                    <p:cond delay="40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par>
                                <p:cTn id="61" presetID="63" presetClass="path" presetSubtype="0" decel="100000" fill="hold" nodeType="withEffect">
                                  <p:stCondLst>
                                    <p:cond delay="400"/>
                                  </p:stCondLst>
                                  <p:childTnLst>
                                    <p:animMotion origin="layout" path="M -9.9566E-8 4.1035E-6 L -0.02578 4.1035E-6 " pathEditMode="relative" rAng="0" ptsTypes="AA">
                                      <p:cBhvr>
                                        <p:cTn id="62" dur="500" spd="-100000" fill="hold"/>
                                        <p:tgtEl>
                                          <p:spTgt spid="94"/>
                                        </p:tgtEl>
                                        <p:attrNameLst>
                                          <p:attrName>ppt_x</p:attrName>
                                          <p:attrName>ppt_y</p:attrName>
                                        </p:attrNameLst>
                                      </p:cBhvr>
                                      <p:rCtr x="-1289" y="0"/>
                                    </p:animMotion>
                                  </p:childTnLst>
                                </p:cTn>
                              </p:par>
                              <p:par>
                                <p:cTn id="63" presetID="10" presetClass="entr" presetSubtype="0" fill="hold" nodeType="withEffect">
                                  <p:stCondLst>
                                    <p:cond delay="40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par>
                                <p:cTn id="66" presetID="63" presetClass="path" presetSubtype="0" decel="100000" fill="hold" nodeType="withEffect">
                                  <p:stCondLst>
                                    <p:cond delay="400"/>
                                  </p:stCondLst>
                                  <p:childTnLst>
                                    <p:animMotion origin="layout" path="M -9.9566E-8 4.1035E-6 L -0.02578 4.1035E-6 " pathEditMode="relative" rAng="0" ptsTypes="AA">
                                      <p:cBhvr>
                                        <p:cTn id="67" dur="500" spd="-100000" fill="hold"/>
                                        <p:tgtEl>
                                          <p:spTgt spid="89"/>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83" grpId="0"/>
      <p:bldP spid="83"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EE32C-113D-426C-9E77-3E6F5BF1419F}"/>
              </a:ext>
            </a:extLst>
          </p:cNvPr>
          <p:cNvSpPr>
            <a:spLocks noGrp="1"/>
          </p:cNvSpPr>
          <p:nvPr>
            <p:ph type="title"/>
          </p:nvPr>
        </p:nvSpPr>
        <p:spPr/>
        <p:txBody>
          <a:bodyPr/>
          <a:lstStyle/>
          <a:p>
            <a:r>
              <a:rPr lang="en-US" dirty="0"/>
              <a:t>Scenarios</a:t>
            </a:r>
          </a:p>
        </p:txBody>
      </p:sp>
      <p:sp>
        <p:nvSpPr>
          <p:cNvPr id="4" name="Text Placeholder 3">
            <a:extLst>
              <a:ext uri="{FF2B5EF4-FFF2-40B4-BE49-F238E27FC236}">
                <a16:creationId xmlns:a16="http://schemas.microsoft.com/office/drawing/2014/main" id="{44A303A8-216C-434C-809F-8C1EBAA53554}"/>
              </a:ext>
            </a:extLst>
          </p:cNvPr>
          <p:cNvSpPr>
            <a:spLocks noGrp="1"/>
          </p:cNvSpPr>
          <p:nvPr>
            <p:ph type="body" sz="quarter" idx="10"/>
          </p:nvPr>
        </p:nvSpPr>
        <p:spPr/>
        <p:txBody>
          <a:bodyPr/>
          <a:lstStyle/>
          <a:p>
            <a:endParaRPr lang="en-US"/>
          </a:p>
        </p:txBody>
      </p:sp>
      <p:pic>
        <p:nvPicPr>
          <p:cNvPr id="43" name="Picture 42">
            <a:extLst>
              <a:ext uri="{FF2B5EF4-FFF2-40B4-BE49-F238E27FC236}">
                <a16:creationId xmlns:a16="http://schemas.microsoft.com/office/drawing/2014/main" id="{C1A1DEC9-8542-4E20-9B05-1ECDBC1097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461031"/>
            <a:ext cx="9144000" cy="3935937"/>
          </a:xfrm>
          <a:prstGeom prst="rect">
            <a:avLst/>
          </a:prstGeom>
        </p:spPr>
      </p:pic>
    </p:spTree>
    <p:extLst>
      <p:ext uri="{BB962C8B-B14F-4D97-AF65-F5344CB8AC3E}">
        <p14:creationId xmlns:p14="http://schemas.microsoft.com/office/powerpoint/2010/main" val="371931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6B872-1D62-4C02-9520-413FEA5BFCA0}"/>
              </a:ext>
            </a:extLst>
          </p:cNvPr>
          <p:cNvSpPr>
            <a:spLocks noGrp="1"/>
          </p:cNvSpPr>
          <p:nvPr>
            <p:ph type="title"/>
          </p:nvPr>
        </p:nvSpPr>
        <p:spPr/>
        <p:txBody>
          <a:bodyPr/>
          <a:lstStyle/>
          <a:p>
            <a:r>
              <a:rPr lang="en-US" b="1" dirty="0"/>
              <a:t>Design for Operations (10-15%)</a:t>
            </a:r>
          </a:p>
        </p:txBody>
      </p:sp>
      <p:sp>
        <p:nvSpPr>
          <p:cNvPr id="6" name="Text Placeholder 5">
            <a:extLst>
              <a:ext uri="{FF2B5EF4-FFF2-40B4-BE49-F238E27FC236}">
                <a16:creationId xmlns:a16="http://schemas.microsoft.com/office/drawing/2014/main" id="{9D3638CF-66DD-42FE-AFCA-5449D562034C}"/>
              </a:ext>
            </a:extLst>
          </p:cNvPr>
          <p:cNvSpPr>
            <a:spLocks noGrp="1"/>
          </p:cNvSpPr>
          <p:nvPr>
            <p:ph type="body" idx="1"/>
          </p:nvPr>
        </p:nvSpPr>
        <p:spPr>
          <a:xfrm>
            <a:off x="261187" y="950221"/>
            <a:ext cx="8574837" cy="5356916"/>
          </a:xfrm>
        </p:spPr>
        <p:txBody>
          <a:bodyPr>
            <a:normAutofit fontScale="85000" lnSpcReduction="20000"/>
          </a:bodyPr>
          <a:lstStyle/>
          <a:p>
            <a:r>
              <a:rPr lang="en-US" b="1" dirty="0"/>
              <a:t>Design an application monitoring and alerting strategy</a:t>
            </a:r>
          </a:p>
          <a:p>
            <a:pPr lvl="1"/>
            <a:r>
              <a:rPr lang="en-US" dirty="0"/>
              <a:t>Determine the appropriate Microsoft products and services for monitoring applications on Azure; define solutions for analyzing logs and enabling alerts using Azure Log Analytics; define solutions for analyzing performance metrics and enabling alerts using Azure Monitor; define a solution for monitoring applications and enabling alerts using Application Insights</a:t>
            </a:r>
          </a:p>
          <a:p>
            <a:r>
              <a:rPr lang="en-US" b="1" dirty="0"/>
              <a:t>Design a platform monitoring and alerting strategy</a:t>
            </a:r>
          </a:p>
          <a:p>
            <a:pPr lvl="1"/>
            <a:r>
              <a:rPr lang="en-US" dirty="0"/>
              <a:t>Determine the appropriate Microsoft products and services for monitoring Azure platform solutions; define a monitoring solution using Azure Health, Azure Advisor, and Activity Log; define a monitoring solution for Azure Networks using Log Analytics and Network Watcher service; monitor security with Azure Security Center</a:t>
            </a:r>
          </a:p>
          <a:p>
            <a:r>
              <a:rPr lang="en-US" b="1" dirty="0"/>
              <a:t>Design an operations automation strategy</a:t>
            </a:r>
          </a:p>
          <a:p>
            <a:pPr lvl="1"/>
            <a:r>
              <a:rPr lang="en-US" dirty="0"/>
              <a:t>Determine when to use Azure Automation, Chef, Puppet, PowerShell, Desired State Configuration (DSC), Event Grid, and Azure Logic Apps; define a strategy for auto-scaling; define a strategy for enabling periodic processes and tasks</a:t>
            </a:r>
          </a:p>
        </p:txBody>
      </p:sp>
      <p:sp>
        <p:nvSpPr>
          <p:cNvPr id="8" name="Text Placeholder 7">
            <a:extLst>
              <a:ext uri="{FF2B5EF4-FFF2-40B4-BE49-F238E27FC236}">
                <a16:creationId xmlns:a16="http://schemas.microsoft.com/office/drawing/2014/main" id="{9C377E1C-ED3C-423F-9E95-64EBB258FC66}"/>
              </a:ext>
            </a:extLst>
          </p:cNvPr>
          <p:cNvSpPr>
            <a:spLocks noGrp="1"/>
          </p:cNvSpPr>
          <p:nvPr>
            <p:ph type="body" sz="quarter" idx="10"/>
          </p:nvPr>
        </p:nvSpPr>
        <p:spPr>
          <a:xfrm>
            <a:off x="261186" y="6447097"/>
            <a:ext cx="8574837" cy="410903"/>
          </a:xfrm>
        </p:spPr>
        <p:txBody>
          <a:bodyPr/>
          <a:lstStyle/>
          <a:p>
            <a:r>
              <a:rPr lang="en-US" dirty="0">
                <a:hlinkClick r:id="rId3"/>
              </a:rPr>
              <a:t>https://www.microsoft.com/en-us/learning/exam-70-535.aspx</a:t>
            </a:r>
            <a:endParaRPr lang="en-US" dirty="0"/>
          </a:p>
          <a:p>
            <a:endParaRPr lang="en-US" dirty="0"/>
          </a:p>
        </p:txBody>
      </p:sp>
    </p:spTree>
    <p:extLst>
      <p:ext uri="{BB962C8B-B14F-4D97-AF65-F5344CB8AC3E}">
        <p14:creationId xmlns:p14="http://schemas.microsoft.com/office/powerpoint/2010/main" val="821227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117C7-68C1-41D9-9647-FC44E9842124}"/>
              </a:ext>
            </a:extLst>
          </p:cNvPr>
          <p:cNvSpPr>
            <a:spLocks noGrp="1"/>
          </p:cNvSpPr>
          <p:nvPr>
            <p:ph type="title"/>
          </p:nvPr>
        </p:nvSpPr>
        <p:spPr/>
        <p:txBody>
          <a:bodyPr/>
          <a:lstStyle/>
          <a:p>
            <a:r>
              <a:rPr lang="en-US" b="1" dirty="0"/>
              <a:t>Create a standalone Azure Automation account</a:t>
            </a:r>
            <a:endParaRPr lang="en-US" dirty="0"/>
          </a:p>
        </p:txBody>
      </p:sp>
      <p:sp>
        <p:nvSpPr>
          <p:cNvPr id="3" name="Content Placeholder 2">
            <a:extLst>
              <a:ext uri="{FF2B5EF4-FFF2-40B4-BE49-F238E27FC236}">
                <a16:creationId xmlns:a16="http://schemas.microsoft.com/office/drawing/2014/main" id="{4C65068F-C49D-46F3-8E8A-B4DA928DCBFD}"/>
              </a:ext>
            </a:extLst>
          </p:cNvPr>
          <p:cNvSpPr>
            <a:spLocks noGrp="1"/>
          </p:cNvSpPr>
          <p:nvPr>
            <p:ph idx="1"/>
          </p:nvPr>
        </p:nvSpPr>
        <p:spPr/>
        <p:txBody>
          <a:bodyPr/>
          <a:lstStyle/>
          <a:p>
            <a:r>
              <a:rPr lang="en-US" b="1" dirty="0"/>
              <a:t>Create a new Automation Account from the Azure portal</a:t>
            </a:r>
            <a:endParaRPr lang="en-US" dirty="0"/>
          </a:p>
          <a:p>
            <a:endParaRPr lang="en-US" dirty="0"/>
          </a:p>
        </p:txBody>
      </p:sp>
      <p:sp>
        <p:nvSpPr>
          <p:cNvPr id="4" name="Text Placeholder 3">
            <a:extLst>
              <a:ext uri="{FF2B5EF4-FFF2-40B4-BE49-F238E27FC236}">
                <a16:creationId xmlns:a16="http://schemas.microsoft.com/office/drawing/2014/main" id="{2BDFB446-5391-467F-AD00-D8C071055723}"/>
              </a:ext>
            </a:extLst>
          </p:cNvPr>
          <p:cNvSpPr>
            <a:spLocks noGrp="1"/>
          </p:cNvSpPr>
          <p:nvPr>
            <p:ph type="body" sz="quarter" idx="10"/>
          </p:nvPr>
        </p:nvSpPr>
        <p:spPr/>
        <p:txBody>
          <a:bodyPr/>
          <a:lstStyle/>
          <a:p>
            <a:r>
              <a:rPr lang="en-US" dirty="0">
                <a:hlinkClick r:id="rId3"/>
              </a:rPr>
              <a:t>https://docs.microsoft.com/en-us/azure/automation/automation-create-standalone-account</a:t>
            </a:r>
            <a:r>
              <a:rPr lang="en-US" dirty="0"/>
              <a:t> </a:t>
            </a:r>
          </a:p>
          <a:p>
            <a:endParaRPr lang="en-US" dirty="0"/>
          </a:p>
        </p:txBody>
      </p:sp>
    </p:spTree>
    <p:extLst>
      <p:ext uri="{BB962C8B-B14F-4D97-AF65-F5344CB8AC3E}">
        <p14:creationId xmlns:p14="http://schemas.microsoft.com/office/powerpoint/2010/main" val="522227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1572441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336334" y="1781174"/>
            <a:ext cx="7032773" cy="4026695"/>
          </a:xfrm>
        </p:spPr>
      </p:pic>
    </p:spTree>
    <p:extLst>
      <p:ext uri="{BB962C8B-B14F-4D97-AF65-F5344CB8AC3E}">
        <p14:creationId xmlns:p14="http://schemas.microsoft.com/office/powerpoint/2010/main" val="14243943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a:xfrm>
            <a:off x="151194" y="1781176"/>
            <a:ext cx="6501879" cy="4053427"/>
          </a:xfrm>
        </p:spPr>
        <p:txBody>
          <a:bodyPr>
            <a:normAutofit lnSpcReduction="10000"/>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53073" y="1510038"/>
            <a:ext cx="2272579" cy="1331380"/>
          </a:xfrm>
          <a:prstGeom prst="rect">
            <a:avLst/>
          </a:prstGeom>
        </p:spPr>
      </p:pic>
    </p:spTree>
    <p:extLst>
      <p:ext uri="{BB962C8B-B14F-4D97-AF65-F5344CB8AC3E}">
        <p14:creationId xmlns:p14="http://schemas.microsoft.com/office/powerpoint/2010/main" val="77896792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151194" y="1781176"/>
            <a:ext cx="6501879" cy="4053427"/>
          </a:xfrm>
        </p:spPr>
        <p:txBody>
          <a:bodyPr>
            <a:normAutofit/>
          </a:bodyPr>
          <a:lstStyle/>
          <a:p>
            <a:br>
              <a:rPr lang="en-US" dirty="0"/>
            </a:br>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0393" y="2107150"/>
            <a:ext cx="4475627" cy="3401477"/>
          </a:xfrm>
          <a:prstGeom prst="rect">
            <a:avLst/>
          </a:prstGeom>
        </p:spPr>
      </p:pic>
    </p:spTree>
    <p:extLst>
      <p:ext uri="{BB962C8B-B14F-4D97-AF65-F5344CB8AC3E}">
        <p14:creationId xmlns:p14="http://schemas.microsoft.com/office/powerpoint/2010/main" val="862854966"/>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151194" y="1781176"/>
            <a:ext cx="6501879" cy="4053427"/>
          </a:xfrm>
        </p:spPr>
        <p:txBody>
          <a:bodyPr>
            <a:normAutofit/>
          </a:bodyPr>
          <a:lstStyle/>
          <a:p>
            <a:br>
              <a:rPr lang="en-US" dirty="0"/>
            </a:br>
            <a:endParaRPr lang="en-US" dirty="0"/>
          </a:p>
        </p:txBody>
      </p:sp>
      <p:pic>
        <p:nvPicPr>
          <p:cNvPr id="4" name="Picture 3"/>
          <p:cNvPicPr>
            <a:picLocks noChangeAspect="1"/>
          </p:cNvPicPr>
          <p:nvPr/>
        </p:nvPicPr>
        <p:blipFill>
          <a:blip r:embed="rId3"/>
          <a:stretch>
            <a:fillRect/>
          </a:stretch>
        </p:blipFill>
        <p:spPr>
          <a:xfrm>
            <a:off x="1700213" y="2681288"/>
            <a:ext cx="5743575" cy="1495425"/>
          </a:xfrm>
          <a:prstGeom prst="rect">
            <a:avLst/>
          </a:prstGeom>
        </p:spPr>
      </p:pic>
    </p:spTree>
    <p:extLst>
      <p:ext uri="{BB962C8B-B14F-4D97-AF65-F5344CB8AC3E}">
        <p14:creationId xmlns:p14="http://schemas.microsoft.com/office/powerpoint/2010/main" val="99904569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Log Analytics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66763" y="2286000"/>
            <a:ext cx="7610475" cy="2286000"/>
          </a:xfrm>
          <a:prstGeom prst="rect">
            <a:avLst/>
          </a:prstGeom>
        </p:spPr>
      </p:pic>
    </p:spTree>
    <p:extLst>
      <p:ext uri="{BB962C8B-B14F-4D97-AF65-F5344CB8AC3E}">
        <p14:creationId xmlns:p14="http://schemas.microsoft.com/office/powerpoint/2010/main" val="147895745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Process Automation</a:t>
            </a:r>
          </a:p>
        </p:txBody>
      </p:sp>
      <p:pic>
        <p:nvPicPr>
          <p:cNvPr id="4" name="Picture 3"/>
          <p:cNvPicPr>
            <a:picLocks noChangeAspect="1"/>
          </p:cNvPicPr>
          <p:nvPr/>
        </p:nvPicPr>
        <p:blipFill>
          <a:blip r:embed="rId3"/>
          <a:stretch>
            <a:fillRect/>
          </a:stretch>
        </p:blipFill>
        <p:spPr>
          <a:xfrm>
            <a:off x="766763" y="2286000"/>
            <a:ext cx="7610475" cy="2286000"/>
          </a:xfrm>
          <a:prstGeom prst="rect">
            <a:avLst/>
          </a:prstGeom>
        </p:spPr>
      </p:pic>
      <p:pic>
        <p:nvPicPr>
          <p:cNvPr id="5" name="Picture 4"/>
          <p:cNvPicPr>
            <a:picLocks noChangeAspect="1"/>
          </p:cNvPicPr>
          <p:nvPr/>
        </p:nvPicPr>
        <p:blipFill>
          <a:blip r:embed="rId4"/>
          <a:stretch>
            <a:fillRect/>
          </a:stretch>
        </p:blipFill>
        <p:spPr>
          <a:xfrm>
            <a:off x="357970" y="2614266"/>
            <a:ext cx="8420100" cy="2867025"/>
          </a:xfrm>
          <a:prstGeom prst="rect">
            <a:avLst/>
          </a:prstGeom>
        </p:spPr>
      </p:pic>
    </p:spTree>
    <p:extLst>
      <p:ext uri="{BB962C8B-B14F-4D97-AF65-F5344CB8AC3E}">
        <p14:creationId xmlns:p14="http://schemas.microsoft.com/office/powerpoint/2010/main" val="181696930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Security And Compliance</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213136" y="1781176"/>
            <a:ext cx="6709767" cy="3852000"/>
          </a:xfrm>
        </p:spPr>
      </p:pic>
    </p:spTree>
    <p:extLst>
      <p:ext uri="{BB962C8B-B14F-4D97-AF65-F5344CB8AC3E}">
        <p14:creationId xmlns:p14="http://schemas.microsoft.com/office/powerpoint/2010/main" val="142693772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a:t>
            </a:r>
          </a:p>
        </p:txBody>
      </p:sp>
      <p:sp>
        <p:nvSpPr>
          <p:cNvPr id="3" name="Content Placeholder 2"/>
          <p:cNvSpPr>
            <a:spLocks noGrp="1"/>
          </p:cNvSpPr>
          <p:nvPr>
            <p:ph idx="1"/>
          </p:nvPr>
        </p:nvSpPr>
        <p:spPr/>
        <p:txBody>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a:p>
            <a:r>
              <a:rPr lang="en-US" dirty="0"/>
              <a:t>Know the SLAs</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29275" y="4181475"/>
            <a:ext cx="2317185" cy="1604963"/>
          </a:xfrm>
          <a:prstGeom prst="rect">
            <a:avLst/>
          </a:prstGeom>
        </p:spPr>
      </p:pic>
    </p:spTree>
    <p:extLst>
      <p:ext uri="{BB962C8B-B14F-4D97-AF65-F5344CB8AC3E}">
        <p14:creationId xmlns:p14="http://schemas.microsoft.com/office/powerpoint/2010/main" val="41754587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rot="16200000">
            <a:off x="-843536" y="4894338"/>
            <a:ext cx="2042462" cy="256751"/>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dirty="0">
                <a:solidFill>
                  <a:srgbClr val="FFFFFF">
                    <a:lumMod val="50000"/>
                  </a:srgbClr>
                </a:solidFill>
                <a:latin typeface="Segoe UI Light"/>
              </a:rPr>
              <a:t>http://azureplatform.azurewebsites.net/</a:t>
            </a:r>
            <a:endParaRPr lang="en-US" sz="2100" dirty="0">
              <a:solidFill>
                <a:srgbClr val="FFFFFF">
                  <a:lumMod val="50000"/>
                </a:srgbClr>
              </a:solidFill>
              <a:latin typeface="Segoe UI Light"/>
            </a:endParaRPr>
          </a:p>
        </p:txBody>
      </p:sp>
      <p:sp>
        <p:nvSpPr>
          <p:cNvPr id="17" name="TextBox 16"/>
          <p:cNvSpPr txBox="1"/>
          <p:nvPr/>
        </p:nvSpPr>
        <p:spPr>
          <a:xfrm rot="16200000">
            <a:off x="8218001" y="5471893"/>
            <a:ext cx="1316435" cy="257783"/>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dirty="0">
                <a:solidFill>
                  <a:srgbClr val="FFFFFF">
                    <a:lumMod val="50000"/>
                  </a:srgbClr>
                </a:solidFill>
                <a:latin typeface="Segoe UI Light"/>
              </a:rPr>
              <a:t>* Preview Services</a:t>
            </a:r>
            <a:endParaRPr lang="en-US" sz="900" dirty="0">
              <a:solidFill>
                <a:srgbClr val="FFFFFF">
                  <a:lumMod val="50000"/>
                </a:srgbClr>
              </a:solidFill>
              <a:latin typeface="Segoe UI Light"/>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2115" y="4146267"/>
            <a:ext cx="2264569" cy="1228725"/>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8665" y="2530304"/>
            <a:ext cx="2232422" cy="1582341"/>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8189" y="964603"/>
            <a:ext cx="2218135" cy="1571625"/>
          </a:xfrm>
          <a:prstGeom prst="rect">
            <a:avLst/>
          </a:prstGeom>
        </p:spPr>
      </p:pic>
      <p:pic>
        <p:nvPicPr>
          <p:cNvPr id="23" name="Picture 22"/>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26878" y="5441671"/>
            <a:ext cx="7690247" cy="523361"/>
          </a:xfrm>
          <a:prstGeom prst="rect">
            <a:avLst/>
          </a:prstGeom>
        </p:spPr>
      </p:pic>
      <p:pic>
        <p:nvPicPr>
          <p:cNvPr id="19" name="Picture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168630" y="936931"/>
            <a:ext cx="2218135" cy="1571625"/>
          </a:xfrm>
          <a:prstGeom prst="rect">
            <a:avLst/>
          </a:prstGeom>
        </p:spPr>
      </p:pic>
      <p:pic>
        <p:nvPicPr>
          <p:cNvPr id="20" name="Picture 1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173392" y="2538610"/>
            <a:ext cx="2264569" cy="1246585"/>
          </a:xfrm>
          <a:prstGeom prst="rect">
            <a:avLst/>
          </a:prstGeom>
        </p:spPr>
      </p:pic>
      <p:pic>
        <p:nvPicPr>
          <p:cNvPr id="21" name="Picture 2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186339" y="3819191"/>
            <a:ext cx="2207419" cy="1585913"/>
          </a:xfrm>
          <a:prstGeom prst="rect">
            <a:avLst/>
          </a:prstGeom>
        </p:spPr>
      </p:pic>
      <p:pic>
        <p:nvPicPr>
          <p:cNvPr id="14" name="Picture 1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475955" y="941450"/>
            <a:ext cx="2228850" cy="1600200"/>
          </a:xfrm>
          <a:prstGeom prst="rect">
            <a:avLst/>
          </a:prstGeom>
        </p:spPr>
      </p:pic>
      <p:pic>
        <p:nvPicPr>
          <p:cNvPr id="15" name="Picture 1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479527" y="2536887"/>
            <a:ext cx="2221706" cy="1268016"/>
          </a:xfrm>
          <a:prstGeom prst="rect">
            <a:avLst/>
          </a:prstGeom>
        </p:spPr>
      </p:pic>
      <p:pic>
        <p:nvPicPr>
          <p:cNvPr id="18" name="Picture 17"/>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474765" y="3800141"/>
            <a:ext cx="2235994" cy="1603772"/>
          </a:xfrm>
          <a:prstGeom prst="rect">
            <a:avLst/>
          </a:prstGeom>
        </p:spPr>
      </p:pic>
      <p:sp>
        <p:nvSpPr>
          <p:cNvPr id="2" name="Rectangle 1">
            <a:extLst>
              <a:ext uri="{FF2B5EF4-FFF2-40B4-BE49-F238E27FC236}">
                <a16:creationId xmlns:a16="http://schemas.microsoft.com/office/drawing/2014/main" id="{732257A5-50C9-4C2E-B8B5-486C1E77A629}"/>
              </a:ext>
            </a:extLst>
          </p:cNvPr>
          <p:cNvSpPr/>
          <p:nvPr/>
        </p:nvSpPr>
        <p:spPr bwMode="auto">
          <a:xfrm>
            <a:off x="728665" y="5437535"/>
            <a:ext cx="7688460" cy="527497"/>
          </a:xfrm>
          <a:prstGeom prst="rect">
            <a:avLst/>
          </a:prstGeom>
          <a:noFill/>
          <a:ln>
            <a:solidFill>
              <a:srgbClr val="FF0000"/>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1536675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p:cNvSpPr>
            <a:spLocks noGrp="1"/>
          </p:cNvSpPr>
          <p:nvPr>
            <p:ph type="title"/>
          </p:nvPr>
        </p:nvSpPr>
        <p:spPr/>
        <p:txBody>
          <a:bodyPr/>
          <a:lstStyle/>
          <a:p>
            <a:r>
              <a:rPr lang="en-US" dirty="0">
                <a:solidFill>
                  <a:schemeClr val="accent1"/>
                </a:solidFill>
              </a:rPr>
              <a:t>Supported workloads</a:t>
            </a:r>
          </a:p>
        </p:txBody>
      </p:sp>
      <p:sp>
        <p:nvSpPr>
          <p:cNvPr id="36" name="TextBox 35"/>
          <p:cNvSpPr txBox="1"/>
          <p:nvPr/>
        </p:nvSpPr>
        <p:spPr>
          <a:xfrm>
            <a:off x="250238" y="1723123"/>
            <a:ext cx="5717224" cy="339380"/>
          </a:xfrm>
          <a:prstGeom prst="rect">
            <a:avLst/>
          </a:prstGeom>
          <a:noFill/>
          <a:ln>
            <a:noFill/>
          </a:ln>
        </p:spPr>
        <p:txBody>
          <a:bodyPr wrap="square" lIns="0" tIns="107571" rIns="134464" bIns="107571" rtlCol="0" anchor="b" anchorCtr="0">
            <a:noAutofit/>
          </a:bodyPr>
          <a:lstStyle/>
          <a:p>
            <a:pPr defTabSz="672290" fontAlgn="auto">
              <a:spcBef>
                <a:spcPts val="1176"/>
              </a:spcBef>
              <a:spcAft>
                <a:spcPts val="441"/>
              </a:spcAft>
              <a:defRPr/>
            </a:pPr>
            <a:r>
              <a:rPr lang="en-US" sz="1471" b="0" kern="0" dirty="0">
                <a:solidFill>
                  <a:srgbClr val="5B9BD5"/>
                </a:solidFill>
                <a:latin typeface="Segoe UI" panose="020B0502040204020203" pitchFamily="34" charset="0"/>
                <a:cs typeface="Segoe UI" panose="020B0502040204020203" pitchFamily="34" charset="0"/>
              </a:rPr>
              <a:t>How customers benefit</a:t>
            </a:r>
          </a:p>
        </p:txBody>
      </p:sp>
      <p:cxnSp>
        <p:nvCxnSpPr>
          <p:cNvPr id="32" name="Straight Connector 31"/>
          <p:cNvCxnSpPr/>
          <p:nvPr/>
        </p:nvCxnSpPr>
        <p:spPr>
          <a:xfrm>
            <a:off x="533219" y="3902264"/>
            <a:ext cx="8077563"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4489328" y="4028719"/>
            <a:ext cx="0" cy="1333431"/>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7351" y="3925455"/>
            <a:ext cx="323205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Capacity driven workloads</a:t>
            </a:r>
          </a:p>
        </p:txBody>
      </p:sp>
      <p:sp>
        <p:nvSpPr>
          <p:cNvPr id="37" name="TextBox 36"/>
          <p:cNvSpPr txBox="1"/>
          <p:nvPr/>
        </p:nvSpPr>
        <p:spPr>
          <a:xfrm>
            <a:off x="4572000" y="3925455"/>
            <a:ext cx="3246061"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Traditional on-premises workloads</a:t>
            </a:r>
          </a:p>
        </p:txBody>
      </p:sp>
      <p:sp>
        <p:nvSpPr>
          <p:cNvPr id="38" name="TextBox 37"/>
          <p:cNvSpPr txBox="1"/>
          <p:nvPr/>
        </p:nvSpPr>
        <p:spPr>
          <a:xfrm>
            <a:off x="414702" y="2299997"/>
            <a:ext cx="3246061"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Infrastructure on-demand workloads</a:t>
            </a:r>
          </a:p>
        </p:txBody>
      </p:sp>
      <p:pic>
        <p:nvPicPr>
          <p:cNvPr id="40" name="Picture 39"/>
          <p:cNvPicPr>
            <a:picLocks noChangeAspect="1"/>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l="44258" t="-5824" r="34997" b="59015"/>
          <a:stretch/>
        </p:blipFill>
        <p:spPr>
          <a:xfrm>
            <a:off x="6414994" y="4430589"/>
            <a:ext cx="938799" cy="593621"/>
          </a:xfrm>
          <a:prstGeom prst="rect">
            <a:avLst/>
          </a:prstGeom>
        </p:spPr>
      </p:pic>
      <p:sp>
        <p:nvSpPr>
          <p:cNvPr id="41" name="Rectangle 40"/>
          <p:cNvSpPr/>
          <p:nvPr/>
        </p:nvSpPr>
        <p:spPr bwMode="auto">
          <a:xfrm>
            <a:off x="7646227" y="4447060"/>
            <a:ext cx="656311" cy="5405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42" name="Picture 2" descr="http://thomaslarock.com/wp-content/uploads/2011/12/SQL-Server-2012.png?e934c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02759" y="4530315"/>
            <a:ext cx="528042" cy="43399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3069007" y="5009801"/>
            <a:ext cx="1166569"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Archives</a:t>
            </a:r>
          </a:p>
        </p:txBody>
      </p:sp>
      <p:sp>
        <p:nvSpPr>
          <p:cNvPr id="44" name="TextBox 43"/>
          <p:cNvSpPr txBox="1"/>
          <p:nvPr/>
        </p:nvSpPr>
        <p:spPr>
          <a:xfrm>
            <a:off x="883620" y="3482879"/>
            <a:ext cx="1137960"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DR</a:t>
            </a:r>
          </a:p>
        </p:txBody>
      </p:sp>
      <p:sp>
        <p:nvSpPr>
          <p:cNvPr id="45" name="TextBox 44"/>
          <p:cNvSpPr txBox="1"/>
          <p:nvPr/>
        </p:nvSpPr>
        <p:spPr>
          <a:xfrm>
            <a:off x="286080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Search / Data mining</a:t>
            </a:r>
          </a:p>
        </p:txBody>
      </p:sp>
      <p:sp>
        <p:nvSpPr>
          <p:cNvPr id="48" name="TextBox 47"/>
          <p:cNvSpPr txBox="1"/>
          <p:nvPr/>
        </p:nvSpPr>
        <p:spPr>
          <a:xfrm>
            <a:off x="486481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Dev / Test</a:t>
            </a:r>
          </a:p>
        </p:txBody>
      </p:sp>
      <p:sp>
        <p:nvSpPr>
          <p:cNvPr id="49" name="TextBox 48"/>
          <p:cNvSpPr txBox="1"/>
          <p:nvPr/>
        </p:nvSpPr>
        <p:spPr>
          <a:xfrm>
            <a:off x="691860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Cloud apps</a:t>
            </a:r>
          </a:p>
        </p:txBody>
      </p:sp>
      <p:sp>
        <p:nvSpPr>
          <p:cNvPr id="50" name="TextBox 49"/>
          <p:cNvSpPr txBox="1"/>
          <p:nvPr/>
        </p:nvSpPr>
        <p:spPr>
          <a:xfrm>
            <a:off x="592486" y="5009801"/>
            <a:ext cx="1200483"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File shares</a:t>
            </a:r>
          </a:p>
        </p:txBody>
      </p:sp>
      <p:sp>
        <p:nvSpPr>
          <p:cNvPr id="51" name="TextBox 50"/>
          <p:cNvSpPr txBox="1"/>
          <p:nvPr/>
        </p:nvSpPr>
        <p:spPr>
          <a:xfrm>
            <a:off x="1807366"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Collaboration</a:t>
            </a:r>
          </a:p>
        </p:txBody>
      </p:sp>
      <p:sp>
        <p:nvSpPr>
          <p:cNvPr id="52" name="TextBox 51"/>
          <p:cNvSpPr txBox="1"/>
          <p:nvPr/>
        </p:nvSpPr>
        <p:spPr>
          <a:xfrm>
            <a:off x="5104460"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VM workloads</a:t>
            </a:r>
          </a:p>
        </p:txBody>
      </p:sp>
      <p:sp>
        <p:nvSpPr>
          <p:cNvPr id="53" name="TextBox 52"/>
          <p:cNvSpPr txBox="1"/>
          <p:nvPr/>
        </p:nvSpPr>
        <p:spPr>
          <a:xfrm>
            <a:off x="6286932"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SharePoint</a:t>
            </a:r>
          </a:p>
        </p:txBody>
      </p:sp>
      <p:sp>
        <p:nvSpPr>
          <p:cNvPr id="54" name="TextBox 53"/>
          <p:cNvSpPr txBox="1"/>
          <p:nvPr/>
        </p:nvSpPr>
        <p:spPr>
          <a:xfrm>
            <a:off x="7344872"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SQL Server</a:t>
            </a:r>
          </a:p>
        </p:txBody>
      </p:sp>
      <p:pic>
        <p:nvPicPr>
          <p:cNvPr id="55" name="Picture 54"/>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5158997" y="4809510"/>
            <a:ext cx="1104641" cy="259915"/>
          </a:xfrm>
          <a:prstGeom prst="rect">
            <a:avLst/>
          </a:prstGeom>
        </p:spPr>
      </p:pic>
      <p:pic>
        <p:nvPicPr>
          <p:cNvPr id="56" name="Picture 5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58994" y="4679350"/>
            <a:ext cx="416937" cy="67961"/>
          </a:xfrm>
          <a:prstGeom prst="rect">
            <a:avLst/>
          </a:prstGeom>
        </p:spPr>
      </p:pic>
      <p:pic>
        <p:nvPicPr>
          <p:cNvPr id="57" name="Picture 56"/>
          <p:cNvPicPr>
            <a:picLocks noChangeAspect="1"/>
          </p:cNvPicPr>
          <p:nvPr/>
        </p:nvPicPr>
        <p:blipFill>
          <a:blip r:embed="rId7" cstate="email">
            <a:grayscl/>
            <a:extLst>
              <a:ext uri="{28A0092B-C50C-407E-A947-70E740481C1C}">
                <a14:useLocalDpi xmlns:a14="http://schemas.microsoft.com/office/drawing/2010/main"/>
              </a:ext>
            </a:extLst>
          </a:blip>
          <a:stretch>
            <a:fillRect/>
          </a:stretch>
        </p:blipFill>
        <p:spPr>
          <a:xfrm>
            <a:off x="5166348" y="4410844"/>
            <a:ext cx="442105" cy="381818"/>
          </a:xfrm>
          <a:prstGeom prst="rect">
            <a:avLst/>
          </a:prstGeom>
        </p:spPr>
      </p:pic>
      <p:pic>
        <p:nvPicPr>
          <p:cNvPr id="134" name="Picture 13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33347" y="4612629"/>
            <a:ext cx="450608" cy="333512"/>
          </a:xfrm>
          <a:prstGeom prst="rect">
            <a:avLst/>
          </a:prstGeom>
        </p:spPr>
      </p:pic>
      <p:pic>
        <p:nvPicPr>
          <p:cNvPr id="135" name="Picture 13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263507" y="4612382"/>
            <a:ext cx="345672" cy="352041"/>
          </a:xfrm>
          <a:prstGeom prst="rect">
            <a:avLst/>
          </a:prstGeom>
        </p:spPr>
      </p:pic>
      <p:pic>
        <p:nvPicPr>
          <p:cNvPr id="7" name="Picture 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67634" y="4615717"/>
            <a:ext cx="450608" cy="327336"/>
          </a:xfrm>
          <a:prstGeom prst="rect">
            <a:avLst/>
          </a:prstGeom>
        </p:spPr>
      </p:pic>
      <p:pic>
        <p:nvPicPr>
          <p:cNvPr id="9" name="Picture 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136383" y="2839715"/>
            <a:ext cx="790107" cy="574382"/>
          </a:xfrm>
          <a:prstGeom prst="rect">
            <a:avLst/>
          </a:prstGeom>
        </p:spPr>
      </p:pic>
      <p:pic>
        <p:nvPicPr>
          <p:cNvPr id="10" name="Picture 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284655" y="2845891"/>
            <a:ext cx="395054" cy="549678"/>
          </a:xfrm>
          <a:prstGeom prst="rect">
            <a:avLst/>
          </a:prstGeom>
        </p:spPr>
      </p:pic>
      <p:pic>
        <p:nvPicPr>
          <p:cNvPr id="11" name="Picture 1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277559" y="2870595"/>
            <a:ext cx="401226" cy="500269"/>
          </a:xfrm>
          <a:prstGeom prst="rect">
            <a:avLst/>
          </a:prstGeom>
        </p:spPr>
      </p:pic>
      <p:pic>
        <p:nvPicPr>
          <p:cNvPr id="12" name="Picture 1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54459" y="2827362"/>
            <a:ext cx="796280" cy="586735"/>
          </a:xfrm>
          <a:prstGeom prst="rect">
            <a:avLst/>
          </a:prstGeom>
        </p:spPr>
      </p:pic>
    </p:spTree>
    <p:extLst>
      <p:ext uri="{BB962C8B-B14F-4D97-AF65-F5344CB8AC3E}">
        <p14:creationId xmlns:p14="http://schemas.microsoft.com/office/powerpoint/2010/main" val="3759920188"/>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554723" y="857980"/>
            <a:ext cx="4589277" cy="514277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endParaRPr lang="en-US" sz="1324" b="0"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313983" y="1186771"/>
            <a:ext cx="4016022" cy="67465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defRPr/>
            </a:pPr>
            <a:r>
              <a:rPr lang="en-US" sz="3235" spc="-75"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Automation</a:t>
            </a:r>
          </a:p>
        </p:txBody>
      </p:sp>
      <p:sp>
        <p:nvSpPr>
          <p:cNvPr id="171" name="Rectangle 170"/>
          <p:cNvSpPr/>
          <p:nvPr/>
        </p:nvSpPr>
        <p:spPr>
          <a:xfrm>
            <a:off x="288707" y="1818001"/>
            <a:ext cx="3927630" cy="3941720"/>
          </a:xfrm>
          <a:prstGeom prst="rect">
            <a:avLst/>
          </a:prstGeom>
        </p:spPr>
        <p:txBody>
          <a:bodyPr wrap="square" lIns="134464" rIns="134464">
            <a:spAutoFit/>
          </a:bodyPr>
          <a:lstStyle/>
          <a:p>
            <a:pPr defTabSz="659045">
              <a:spcAft>
                <a:spcPts val="0"/>
              </a:spcAft>
              <a:defRPr/>
            </a:pPr>
            <a:r>
              <a:rPr lang="en-US" sz="1176" b="0" kern="0" dirty="0">
                <a:solidFill>
                  <a:srgbClr val="000000"/>
                </a:solidFill>
                <a:latin typeface="Calibri" panose="020F0502020204030204" pitchFamily="34" charset="0"/>
                <a:cs typeface="Calibri" panose="020F0502020204030204" pitchFamily="34" charset="0"/>
              </a:rPr>
              <a:t>PowerShell &amp; PS Workflow Engines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Use your existing PS scripts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Checkpoint/Parallel if needed</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Runbooks, Modules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Author PS, PSWF, Graphical runbooks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Gallery – Runbooks, modules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Extensibility, integration</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Assets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Secure, global store for variables, credentials, …</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Schedules</a:t>
            </a:r>
            <a:endParaRPr lang="en-US" sz="1176" b="0" kern="0" dirty="0">
              <a:solidFill>
                <a:srgbClr val="000000"/>
              </a:solidFill>
              <a:latin typeface="Calibri" panose="020F0502020204030204" pitchFamily="34" charset="0"/>
              <a:cs typeface="Calibri" panose="020F0502020204030204" pitchFamily="34" charset="0"/>
            </a:endParaRPr>
          </a:p>
          <a:p>
            <a:pPr defTabSz="659045">
              <a:spcAft>
                <a:spcPts val="0"/>
              </a:spcAft>
              <a:defRPr/>
            </a:pPr>
            <a:r>
              <a:rPr lang="en-US" sz="1176" b="0" kern="0" dirty="0">
                <a:solidFill>
                  <a:srgbClr val="000000"/>
                </a:solidFill>
                <a:latin typeface="Calibri" panose="020F0502020204030204" pitchFamily="34" charset="0"/>
                <a:cs typeface="Calibri" panose="020F0502020204030204" pitchFamily="34" charset="0"/>
              </a:rPr>
              <a:t>Jobs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Troubleshoot/audit via job history</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PowerShell DSC</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Configurations, Pull service</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Node Management &amp; Reporting</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Hybrid Runbook Workers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Install on any machine</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Secure, only outbound ports</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Webhooks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URL to start runbook remotely</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Integration</a:t>
            </a:r>
          </a:p>
        </p:txBody>
      </p:sp>
      <p:sp>
        <p:nvSpPr>
          <p:cNvPr id="404" name="Freeform 95">
            <a:extLst>
              <a:ext uri="{FF2B5EF4-FFF2-40B4-BE49-F238E27FC236}">
                <a16:creationId xmlns:a16="http://schemas.microsoft.com/office/drawing/2014/main" id="{14EFCCAF-7355-40DB-BF4F-774585E6CB23}"/>
              </a:ext>
            </a:extLst>
          </p:cNvPr>
          <p:cNvSpPr>
            <a:spLocks/>
          </p:cNvSpPr>
          <p:nvPr/>
        </p:nvSpPr>
        <p:spPr bwMode="auto">
          <a:xfrm flipH="1">
            <a:off x="6528620" y="2286659"/>
            <a:ext cx="750566" cy="47678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000000"/>
              </a:solidFill>
              <a:latin typeface="Segoe UI"/>
              <a:cs typeface="+mn-cs"/>
            </a:endParaRPr>
          </a:p>
        </p:txBody>
      </p:sp>
      <p:sp>
        <p:nvSpPr>
          <p:cNvPr id="405" name="Freeform 95">
            <a:extLst>
              <a:ext uri="{FF2B5EF4-FFF2-40B4-BE49-F238E27FC236}">
                <a16:creationId xmlns:a16="http://schemas.microsoft.com/office/drawing/2014/main" id="{0E3CB5E1-3D48-4E3A-A1C8-3EFF71AF88A9}"/>
              </a:ext>
            </a:extLst>
          </p:cNvPr>
          <p:cNvSpPr>
            <a:spLocks/>
          </p:cNvSpPr>
          <p:nvPr/>
        </p:nvSpPr>
        <p:spPr bwMode="auto">
          <a:xfrm flipH="1">
            <a:off x="5191708" y="2207231"/>
            <a:ext cx="873743" cy="6522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505050"/>
              </a:solidFill>
              <a:latin typeface="Segoe UI"/>
              <a:cs typeface="+mn-cs"/>
            </a:endParaRPr>
          </a:p>
        </p:txBody>
      </p:sp>
      <p:sp>
        <p:nvSpPr>
          <p:cNvPr id="406" name="Rectangle 5">
            <a:extLst>
              <a:ext uri="{FF2B5EF4-FFF2-40B4-BE49-F238E27FC236}">
                <a16:creationId xmlns:a16="http://schemas.microsoft.com/office/drawing/2014/main" id="{9E524644-D9AA-448C-80BF-23BF6B1BAEEC}"/>
              </a:ext>
            </a:extLst>
          </p:cNvPr>
          <p:cNvSpPr>
            <a:spLocks noChangeArrowheads="1"/>
          </p:cNvSpPr>
          <p:nvPr/>
        </p:nvSpPr>
        <p:spPr bwMode="auto">
          <a:xfrm>
            <a:off x="6096409" y="3811881"/>
            <a:ext cx="632033" cy="1172192"/>
          </a:xfrm>
          <a:prstGeom prst="rect">
            <a:avLst/>
          </a:prstGeom>
          <a:solidFill>
            <a:srgbClr val="505050">
              <a:lumMod val="75000"/>
              <a:lumOff val="25000"/>
            </a:srgbClr>
          </a:solidFill>
          <a:ln>
            <a:noFill/>
          </a:ln>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07" name="Freeform 6">
            <a:extLst>
              <a:ext uri="{FF2B5EF4-FFF2-40B4-BE49-F238E27FC236}">
                <a16:creationId xmlns:a16="http://schemas.microsoft.com/office/drawing/2014/main" id="{A6961468-BE94-49CE-92FF-393414389AA9}"/>
              </a:ext>
            </a:extLst>
          </p:cNvPr>
          <p:cNvSpPr>
            <a:spLocks/>
          </p:cNvSpPr>
          <p:nvPr/>
        </p:nvSpPr>
        <p:spPr bwMode="auto">
          <a:xfrm flipH="1">
            <a:off x="6577097" y="2158002"/>
            <a:ext cx="1794638" cy="848978"/>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rgbClr val="FFFFFF"/>
            </a:solidFill>
          </a:ln>
          <a:effectLst/>
          <a:extLst/>
        </p:spPr>
        <p:txBody>
          <a:bodyPr vert="horz" wrap="square" lIns="68561" tIns="34280" rIns="68561" bIns="34280" numCol="1" anchor="t" anchorCtr="0" compatLnSpc="1">
            <a:prstTxWarp prst="textNoShape">
              <a:avLst/>
            </a:prstTxWarp>
            <a:noAutofit/>
          </a:bodyPr>
          <a:lstStyle/>
          <a:p>
            <a:pPr algn="ctr" defTabSz="685800">
              <a:spcBef>
                <a:spcPts val="0"/>
              </a:spcBef>
              <a:spcAft>
                <a:spcPts val="0"/>
              </a:spcAft>
              <a:defRPr/>
            </a:pPr>
            <a:endParaRPr lang="en-US" sz="1223" b="0" kern="0" dirty="0">
              <a:solidFill>
                <a:srgbClr val="505050"/>
              </a:solidFill>
              <a:latin typeface="Segoe UI"/>
              <a:cs typeface="+mn-cs"/>
            </a:endParaRPr>
          </a:p>
        </p:txBody>
      </p:sp>
      <p:cxnSp>
        <p:nvCxnSpPr>
          <p:cNvPr id="408" name="Straight Arrow Connector 407">
            <a:extLst>
              <a:ext uri="{FF2B5EF4-FFF2-40B4-BE49-F238E27FC236}">
                <a16:creationId xmlns:a16="http://schemas.microsoft.com/office/drawing/2014/main" id="{C3657E51-4E6D-44D0-868C-CB5CBE0DB21F}"/>
              </a:ext>
            </a:extLst>
          </p:cNvPr>
          <p:cNvCxnSpPr/>
          <p:nvPr/>
        </p:nvCxnSpPr>
        <p:spPr>
          <a:xfrm>
            <a:off x="7959460" y="3145361"/>
            <a:ext cx="0" cy="507170"/>
          </a:xfrm>
          <a:prstGeom prst="straightConnector1">
            <a:avLst/>
          </a:prstGeom>
          <a:noFill/>
          <a:ln w="85725" cap="flat" cmpd="sng" algn="ctr">
            <a:solidFill>
              <a:schemeClr val="accent1"/>
            </a:solidFill>
            <a:prstDash val="solid"/>
            <a:headEnd type="triangle"/>
            <a:tailEnd type="triangle"/>
          </a:ln>
          <a:effectLst/>
        </p:spPr>
      </p:cxnSp>
      <p:grpSp>
        <p:nvGrpSpPr>
          <p:cNvPr id="409" name="Group 408">
            <a:extLst>
              <a:ext uri="{FF2B5EF4-FFF2-40B4-BE49-F238E27FC236}">
                <a16:creationId xmlns:a16="http://schemas.microsoft.com/office/drawing/2014/main" id="{08CD40B7-4C8D-4DB2-A00E-60D79E6C6B23}"/>
              </a:ext>
            </a:extLst>
          </p:cNvPr>
          <p:cNvGrpSpPr/>
          <p:nvPr/>
        </p:nvGrpSpPr>
        <p:grpSpPr>
          <a:xfrm>
            <a:off x="7394133" y="3616250"/>
            <a:ext cx="1181887" cy="1187683"/>
            <a:chOff x="6750148" y="2909926"/>
            <a:chExt cx="2084029" cy="2175665"/>
          </a:xfrm>
        </p:grpSpPr>
        <p:grpSp>
          <p:nvGrpSpPr>
            <p:cNvPr id="410" name="Group 409">
              <a:extLst>
                <a:ext uri="{FF2B5EF4-FFF2-40B4-BE49-F238E27FC236}">
                  <a16:creationId xmlns:a16="http://schemas.microsoft.com/office/drawing/2014/main" id="{2A2E5732-EC0C-465E-9292-EB4331D89511}"/>
                </a:ext>
              </a:extLst>
            </p:cNvPr>
            <p:cNvGrpSpPr/>
            <p:nvPr/>
          </p:nvGrpSpPr>
          <p:grpSpPr>
            <a:xfrm>
              <a:off x="6750148" y="2909926"/>
              <a:ext cx="2084029" cy="2175665"/>
              <a:chOff x="2063885" y="3545948"/>
              <a:chExt cx="2084029" cy="2175665"/>
            </a:xfrm>
          </p:grpSpPr>
          <p:grpSp>
            <p:nvGrpSpPr>
              <p:cNvPr id="421" name="Group 420">
                <a:extLst>
                  <a:ext uri="{FF2B5EF4-FFF2-40B4-BE49-F238E27FC236}">
                    <a16:creationId xmlns:a16="http://schemas.microsoft.com/office/drawing/2014/main" id="{DA477014-3AAA-4578-BD2B-9EE258322C82}"/>
                  </a:ext>
                </a:extLst>
              </p:cNvPr>
              <p:cNvGrpSpPr/>
              <p:nvPr/>
            </p:nvGrpSpPr>
            <p:grpSpPr>
              <a:xfrm>
                <a:off x="2562428" y="5127383"/>
                <a:ext cx="457014" cy="540604"/>
                <a:chOff x="13103226" y="2775830"/>
                <a:chExt cx="1039812" cy="1202475"/>
              </a:xfrm>
            </p:grpSpPr>
            <p:sp>
              <p:nvSpPr>
                <p:cNvPr id="434" name="Rectangle 5">
                  <a:extLst>
                    <a:ext uri="{FF2B5EF4-FFF2-40B4-BE49-F238E27FC236}">
                      <a16:creationId xmlns:a16="http://schemas.microsoft.com/office/drawing/2014/main" id="{A5EF95DA-14C2-4C67-9AA5-CF2A13644A53}"/>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5" name="Freeform 6">
                  <a:extLst>
                    <a:ext uri="{FF2B5EF4-FFF2-40B4-BE49-F238E27FC236}">
                      <a16:creationId xmlns:a16="http://schemas.microsoft.com/office/drawing/2014/main" id="{E4F13F0E-99EC-4C96-AA91-D13CD7857626}"/>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6" name="Freeform 7">
                  <a:extLst>
                    <a:ext uri="{FF2B5EF4-FFF2-40B4-BE49-F238E27FC236}">
                      <a16:creationId xmlns:a16="http://schemas.microsoft.com/office/drawing/2014/main" id="{C8378967-E1E2-4B41-A091-FE7827F14CA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7" name="Freeform 8">
                  <a:extLst>
                    <a:ext uri="{FF2B5EF4-FFF2-40B4-BE49-F238E27FC236}">
                      <a16:creationId xmlns:a16="http://schemas.microsoft.com/office/drawing/2014/main" id="{340592D1-14D7-46B4-AF29-21C16E2D2DC8}"/>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8" name="Freeform 9">
                  <a:extLst>
                    <a:ext uri="{FF2B5EF4-FFF2-40B4-BE49-F238E27FC236}">
                      <a16:creationId xmlns:a16="http://schemas.microsoft.com/office/drawing/2014/main" id="{60AD6F93-4B73-4E0E-8A1A-B300B896B178}"/>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9" name="Oval 14">
                  <a:extLst>
                    <a:ext uri="{FF2B5EF4-FFF2-40B4-BE49-F238E27FC236}">
                      <a16:creationId xmlns:a16="http://schemas.microsoft.com/office/drawing/2014/main" id="{4260AE40-DD56-4CD5-986F-F22A75038AEA}"/>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40" name="Oval 15">
                  <a:extLst>
                    <a:ext uri="{FF2B5EF4-FFF2-40B4-BE49-F238E27FC236}">
                      <a16:creationId xmlns:a16="http://schemas.microsoft.com/office/drawing/2014/main" id="{A1492172-5A6E-4485-BABE-F337CFA5206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41" name="Oval 16">
                  <a:extLst>
                    <a:ext uri="{FF2B5EF4-FFF2-40B4-BE49-F238E27FC236}">
                      <a16:creationId xmlns:a16="http://schemas.microsoft.com/office/drawing/2014/main" id="{5546105F-4DFF-4685-BBCC-1E9604A1F408}"/>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42" name="Oval 17">
                  <a:extLst>
                    <a:ext uri="{FF2B5EF4-FFF2-40B4-BE49-F238E27FC236}">
                      <a16:creationId xmlns:a16="http://schemas.microsoft.com/office/drawing/2014/main" id="{3EDF05CA-81CA-491B-83E3-E22689B33118}"/>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grpSp>
          <p:grpSp>
            <p:nvGrpSpPr>
              <p:cNvPr id="422" name="Group 421">
                <a:extLst>
                  <a:ext uri="{FF2B5EF4-FFF2-40B4-BE49-F238E27FC236}">
                    <a16:creationId xmlns:a16="http://schemas.microsoft.com/office/drawing/2014/main" id="{AAA6C362-E1E6-4DD8-BE60-5BE80F753801}"/>
                  </a:ext>
                </a:extLst>
              </p:cNvPr>
              <p:cNvGrpSpPr/>
              <p:nvPr/>
            </p:nvGrpSpPr>
            <p:grpSpPr>
              <a:xfrm>
                <a:off x="3146951" y="5127383"/>
                <a:ext cx="457014" cy="540604"/>
                <a:chOff x="13103226" y="2775830"/>
                <a:chExt cx="1039812" cy="1202475"/>
              </a:xfrm>
            </p:grpSpPr>
            <p:sp>
              <p:nvSpPr>
                <p:cNvPr id="425" name="Rectangle 5">
                  <a:extLst>
                    <a:ext uri="{FF2B5EF4-FFF2-40B4-BE49-F238E27FC236}">
                      <a16:creationId xmlns:a16="http://schemas.microsoft.com/office/drawing/2014/main" id="{9450CDBE-4928-4EB2-A1E3-A38C7CA10C1B}"/>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26" name="Freeform 6">
                  <a:extLst>
                    <a:ext uri="{FF2B5EF4-FFF2-40B4-BE49-F238E27FC236}">
                      <a16:creationId xmlns:a16="http://schemas.microsoft.com/office/drawing/2014/main" id="{98DB9C14-D128-42B6-9277-BD6FBFF52D2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27" name="Freeform 7">
                  <a:extLst>
                    <a:ext uri="{FF2B5EF4-FFF2-40B4-BE49-F238E27FC236}">
                      <a16:creationId xmlns:a16="http://schemas.microsoft.com/office/drawing/2014/main" id="{46BF91D3-DAD7-4B43-BA35-5BEAFEC4815C}"/>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28" name="Freeform 8">
                  <a:extLst>
                    <a:ext uri="{FF2B5EF4-FFF2-40B4-BE49-F238E27FC236}">
                      <a16:creationId xmlns:a16="http://schemas.microsoft.com/office/drawing/2014/main" id="{DAB41382-5F3A-4E67-B2F3-E6963B9E990D}"/>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29" name="Freeform 9">
                  <a:extLst>
                    <a:ext uri="{FF2B5EF4-FFF2-40B4-BE49-F238E27FC236}">
                      <a16:creationId xmlns:a16="http://schemas.microsoft.com/office/drawing/2014/main" id="{971F6F04-EE82-4CA3-82A1-10F54AD7F10C}"/>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0" name="Oval 14">
                  <a:extLst>
                    <a:ext uri="{FF2B5EF4-FFF2-40B4-BE49-F238E27FC236}">
                      <a16:creationId xmlns:a16="http://schemas.microsoft.com/office/drawing/2014/main" id="{81AB68D1-1D77-4884-BD6A-6E9494A0944B}"/>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1" name="Oval 15">
                  <a:extLst>
                    <a:ext uri="{FF2B5EF4-FFF2-40B4-BE49-F238E27FC236}">
                      <a16:creationId xmlns:a16="http://schemas.microsoft.com/office/drawing/2014/main" id="{C7058DA6-690A-44DE-9049-D3D580E90879}"/>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2" name="Oval 16">
                  <a:extLst>
                    <a:ext uri="{FF2B5EF4-FFF2-40B4-BE49-F238E27FC236}">
                      <a16:creationId xmlns:a16="http://schemas.microsoft.com/office/drawing/2014/main" id="{945B0287-EE04-47E6-BEEF-CABF9C77DE55}"/>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33" name="Oval 17">
                  <a:extLst>
                    <a:ext uri="{FF2B5EF4-FFF2-40B4-BE49-F238E27FC236}">
                      <a16:creationId xmlns:a16="http://schemas.microsoft.com/office/drawing/2014/main" id="{E8B55FD2-9E6A-4BFA-A429-EC40CFCCD5DE}"/>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grpSp>
          <p:sp>
            <p:nvSpPr>
              <p:cNvPr id="423" name="Rounded Rectangle 85">
                <a:extLst>
                  <a:ext uri="{FF2B5EF4-FFF2-40B4-BE49-F238E27FC236}">
                    <a16:creationId xmlns:a16="http://schemas.microsoft.com/office/drawing/2014/main" id="{0E29CD02-5130-4EAF-8539-83D010B30D6A}"/>
                  </a:ext>
                </a:extLst>
              </p:cNvPr>
              <p:cNvSpPr/>
              <p:nvPr/>
            </p:nvSpPr>
            <p:spPr bwMode="auto">
              <a:xfrm>
                <a:off x="2472569" y="4265084"/>
                <a:ext cx="1209968" cy="1456529"/>
              </a:xfrm>
              <a:prstGeom prst="roundRect">
                <a:avLst>
                  <a:gd name="adj" fmla="val 7220"/>
                </a:avLst>
              </a:prstGeom>
              <a:noFill/>
              <a:ln w="28575" cap="flat" cmpd="sng" algn="ctr">
                <a:solidFill>
                  <a:schemeClr val="tx2"/>
                </a:solidFill>
                <a:prstDash val="sysDash"/>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4" name="Rectangle 423">
                <a:extLst>
                  <a:ext uri="{FF2B5EF4-FFF2-40B4-BE49-F238E27FC236}">
                    <a16:creationId xmlns:a16="http://schemas.microsoft.com/office/drawing/2014/main" id="{448C3BA0-794B-4CC6-8422-2F923E4D24DA}"/>
                  </a:ext>
                </a:extLst>
              </p:cNvPr>
              <p:cNvSpPr/>
              <p:nvPr/>
            </p:nvSpPr>
            <p:spPr bwMode="auto">
              <a:xfrm>
                <a:off x="2063885" y="3545948"/>
                <a:ext cx="2084029" cy="977654"/>
              </a:xfrm>
              <a:prstGeom prst="rect">
                <a:avLst/>
              </a:prstGeom>
              <a:noFill/>
              <a:ln w="10795" cap="flat" cmpd="sng" algn="ctr">
                <a:noFill/>
                <a:prstDash val="solid"/>
                <a:headEnd type="none" w="med" len="med"/>
                <a:tailEnd type="none" w="med" len="med"/>
              </a:ln>
              <a:effectLst/>
            </p:spPr>
            <p:txBody>
              <a:bodyPr vert="horz" wrap="square" lIns="91411" tIns="45704" rIns="91411" bIns="45704" numCol="1" rtlCol="0" anchor="ctr" anchorCtr="0" compatLnSpc="1">
                <a:prstTxWarp prst="textNoShape">
                  <a:avLst/>
                </a:prstTxWarp>
              </a:bodyPr>
              <a:lstStyle/>
              <a:p>
                <a:pPr algn="ctr" defTabSz="685328">
                  <a:lnSpc>
                    <a:spcPct val="90000"/>
                  </a:lnSpc>
                  <a:defRPr/>
                </a:pPr>
                <a:r>
                  <a:rPr lang="en-US" sz="1223" b="0" kern="0" spc="-38" dirty="0">
                    <a:solidFill>
                      <a:prstClr val="black"/>
                    </a:solidFill>
                    <a:latin typeface="Segoe UI"/>
                    <a:cs typeface="+mn-cs"/>
                  </a:rPr>
                  <a:t>Hybrid Worker</a:t>
                </a:r>
                <a:endParaRPr lang="en-US" sz="714" b="0" kern="0" spc="-38" dirty="0">
                  <a:solidFill>
                    <a:prstClr val="black"/>
                  </a:solidFill>
                  <a:latin typeface="Segoe UI"/>
                  <a:cs typeface="+mn-cs"/>
                </a:endParaRPr>
              </a:p>
            </p:txBody>
          </p:sp>
        </p:grpSp>
        <p:grpSp>
          <p:nvGrpSpPr>
            <p:cNvPr id="411" name="Group 410">
              <a:extLst>
                <a:ext uri="{FF2B5EF4-FFF2-40B4-BE49-F238E27FC236}">
                  <a16:creationId xmlns:a16="http://schemas.microsoft.com/office/drawing/2014/main" id="{25EC98B8-3BAC-42FE-857F-D1A2E38B35E2}"/>
                </a:ext>
              </a:extLst>
            </p:cNvPr>
            <p:cNvGrpSpPr/>
            <p:nvPr/>
          </p:nvGrpSpPr>
          <p:grpSpPr>
            <a:xfrm>
              <a:off x="7484034" y="3925399"/>
              <a:ext cx="494302" cy="395874"/>
              <a:chOff x="6811269" y="3505256"/>
              <a:chExt cx="632530" cy="506577"/>
            </a:xfrm>
          </p:grpSpPr>
          <p:grpSp>
            <p:nvGrpSpPr>
              <p:cNvPr id="412" name="Group 411">
                <a:extLst>
                  <a:ext uri="{FF2B5EF4-FFF2-40B4-BE49-F238E27FC236}">
                    <a16:creationId xmlns:a16="http://schemas.microsoft.com/office/drawing/2014/main" id="{EB154088-633E-4742-B9F6-7C51D6C008E2}"/>
                  </a:ext>
                </a:extLst>
              </p:cNvPr>
              <p:cNvGrpSpPr/>
              <p:nvPr/>
            </p:nvGrpSpPr>
            <p:grpSpPr>
              <a:xfrm>
                <a:off x="6811269" y="3772531"/>
                <a:ext cx="239302" cy="239302"/>
                <a:chOff x="605506" y="939157"/>
                <a:chExt cx="337151" cy="337151"/>
              </a:xfrm>
            </p:grpSpPr>
            <p:sp useBgFill="1">
              <p:nvSpPr>
                <p:cNvPr id="419" name="Oval 418">
                  <a:extLst>
                    <a:ext uri="{FF2B5EF4-FFF2-40B4-BE49-F238E27FC236}">
                      <a16:creationId xmlns:a16="http://schemas.microsoft.com/office/drawing/2014/main" id="{96F0D9E6-5434-4E2B-A842-D6F9A339829C}"/>
                    </a:ext>
                  </a:extLst>
                </p:cNvPr>
                <p:cNvSpPr/>
                <p:nvPr/>
              </p:nvSpPr>
              <p:spPr bwMode="auto">
                <a:xfrm>
                  <a:off x="605506" y="939157"/>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0" name="Freeform 26">
                  <a:extLst>
                    <a:ext uri="{FF2B5EF4-FFF2-40B4-BE49-F238E27FC236}">
                      <a16:creationId xmlns:a16="http://schemas.microsoft.com/office/drawing/2014/main" id="{071BF220-9AE0-4F9D-A429-D5BB54DED8EC}"/>
                    </a:ext>
                  </a:extLst>
                </p:cNvPr>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2142" b="0" kern="0">
                    <a:gradFill>
                      <a:gsLst>
                        <a:gs pos="0">
                          <a:srgbClr val="505050"/>
                        </a:gs>
                        <a:gs pos="100000">
                          <a:srgbClr val="505050"/>
                        </a:gs>
                      </a:gsLst>
                      <a:lin ang="5400000" scaled="1"/>
                    </a:gradFill>
                    <a:latin typeface="Segoe UI"/>
                    <a:cs typeface="+mn-cs"/>
                  </a:endParaRPr>
                </a:p>
              </p:txBody>
            </p:sp>
          </p:grpSp>
          <p:grpSp>
            <p:nvGrpSpPr>
              <p:cNvPr id="413" name="Group 412">
                <a:extLst>
                  <a:ext uri="{FF2B5EF4-FFF2-40B4-BE49-F238E27FC236}">
                    <a16:creationId xmlns:a16="http://schemas.microsoft.com/office/drawing/2014/main" id="{097AFCC0-745E-42C2-9244-E15C0329A610}"/>
                  </a:ext>
                </a:extLst>
              </p:cNvPr>
              <p:cNvGrpSpPr/>
              <p:nvPr/>
            </p:nvGrpSpPr>
            <p:grpSpPr>
              <a:xfrm>
                <a:off x="7204497" y="3768286"/>
                <a:ext cx="239302" cy="239302"/>
                <a:chOff x="1713665" y="948075"/>
                <a:chExt cx="337151" cy="337151"/>
              </a:xfrm>
            </p:grpSpPr>
            <p:sp useBgFill="1">
              <p:nvSpPr>
                <p:cNvPr id="417" name="Oval 416">
                  <a:extLst>
                    <a:ext uri="{FF2B5EF4-FFF2-40B4-BE49-F238E27FC236}">
                      <a16:creationId xmlns:a16="http://schemas.microsoft.com/office/drawing/2014/main" id="{1D7EFCCB-2E27-42B8-99C1-0F90A227C815}"/>
                    </a:ext>
                  </a:extLst>
                </p:cNvPr>
                <p:cNvSpPr/>
                <p:nvPr/>
              </p:nvSpPr>
              <p:spPr bwMode="auto">
                <a:xfrm>
                  <a:off x="1713665" y="94807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8" name="Freeform 662">
                  <a:extLst>
                    <a:ext uri="{FF2B5EF4-FFF2-40B4-BE49-F238E27FC236}">
                      <a16:creationId xmlns:a16="http://schemas.microsoft.com/office/drawing/2014/main" id="{DEF14C92-ED46-41E8-9662-B78474469198}"/>
                    </a:ext>
                  </a:extLst>
                </p:cNvPr>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2142" b="0" kern="0">
                    <a:gradFill>
                      <a:gsLst>
                        <a:gs pos="0">
                          <a:srgbClr val="505050"/>
                        </a:gs>
                        <a:gs pos="100000">
                          <a:srgbClr val="505050"/>
                        </a:gs>
                      </a:gsLst>
                      <a:lin ang="5400000" scaled="1"/>
                    </a:gradFill>
                    <a:latin typeface="Segoe UI"/>
                    <a:cs typeface="+mn-cs"/>
                  </a:endParaRPr>
                </a:p>
              </p:txBody>
            </p:sp>
          </p:grpSp>
          <p:grpSp>
            <p:nvGrpSpPr>
              <p:cNvPr id="414" name="Group 413">
                <a:extLst>
                  <a:ext uri="{FF2B5EF4-FFF2-40B4-BE49-F238E27FC236}">
                    <a16:creationId xmlns:a16="http://schemas.microsoft.com/office/drawing/2014/main" id="{60949519-1F9B-484A-AC1C-CDE99ADE1364}"/>
                  </a:ext>
                </a:extLst>
              </p:cNvPr>
              <p:cNvGrpSpPr/>
              <p:nvPr/>
            </p:nvGrpSpPr>
            <p:grpSpPr>
              <a:xfrm>
                <a:off x="7009333" y="3505256"/>
                <a:ext cx="239302" cy="239302"/>
                <a:chOff x="1199321" y="504115"/>
                <a:chExt cx="337151" cy="337151"/>
              </a:xfrm>
            </p:grpSpPr>
            <p:sp useBgFill="1">
              <p:nvSpPr>
                <p:cNvPr id="415" name="Oval 414">
                  <a:extLst>
                    <a:ext uri="{FF2B5EF4-FFF2-40B4-BE49-F238E27FC236}">
                      <a16:creationId xmlns:a16="http://schemas.microsoft.com/office/drawing/2014/main" id="{C916E76D-963E-4024-BB1D-607DE1917403}"/>
                    </a:ext>
                  </a:extLst>
                </p:cNvPr>
                <p:cNvSpPr/>
                <p:nvPr/>
              </p:nvSpPr>
              <p:spPr bwMode="auto">
                <a:xfrm>
                  <a:off x="1199321" y="50411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6" name="Freeform 143">
                  <a:extLst>
                    <a:ext uri="{FF2B5EF4-FFF2-40B4-BE49-F238E27FC236}">
                      <a16:creationId xmlns:a16="http://schemas.microsoft.com/office/drawing/2014/main" id="{2EEB2F81-F226-4037-A5BC-357C114C386E}"/>
                    </a:ext>
                  </a:extLst>
                </p:cNvPr>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gradFill>
                      <a:gsLst>
                        <a:gs pos="0">
                          <a:srgbClr val="505050"/>
                        </a:gs>
                        <a:gs pos="100000">
                          <a:srgbClr val="505050"/>
                        </a:gs>
                      </a:gsLst>
                      <a:lin ang="5400000" scaled="1"/>
                    </a:gradFill>
                    <a:latin typeface="Segoe UI"/>
                    <a:cs typeface="+mn-cs"/>
                  </a:endParaRPr>
                </a:p>
              </p:txBody>
            </p:sp>
          </p:grpSp>
        </p:grpSp>
      </p:grpSp>
      <p:sp>
        <p:nvSpPr>
          <p:cNvPr id="443" name="Freeform 95">
            <a:extLst>
              <a:ext uri="{FF2B5EF4-FFF2-40B4-BE49-F238E27FC236}">
                <a16:creationId xmlns:a16="http://schemas.microsoft.com/office/drawing/2014/main" id="{1E4EC052-4CA3-4961-B47C-FE6E992FA7A0}"/>
              </a:ext>
            </a:extLst>
          </p:cNvPr>
          <p:cNvSpPr>
            <a:spLocks/>
          </p:cNvSpPr>
          <p:nvPr/>
        </p:nvSpPr>
        <p:spPr bwMode="auto">
          <a:xfrm flipH="1">
            <a:off x="5299923" y="2223408"/>
            <a:ext cx="1086806" cy="73845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69916" tIns="34958" rIns="69916" bIns="34958" numCol="1" anchor="t" anchorCtr="0" compatLnSpc="1">
            <a:prstTxWarp prst="textNoShape">
              <a:avLst/>
            </a:prstTxWarp>
          </a:bodyPr>
          <a:lstStyle/>
          <a:p>
            <a:pPr defTabSz="685328">
              <a:lnSpc>
                <a:spcPct val="90000"/>
              </a:lnSpc>
              <a:defRPr/>
            </a:pPr>
            <a:endParaRPr lang="en-US" sz="1050" kern="0" spc="-38" dirty="0">
              <a:solidFill>
                <a:srgbClr val="505050">
                  <a:lumMod val="50000"/>
                </a:srgbClr>
              </a:solidFill>
              <a:latin typeface="Segoe UI Light"/>
              <a:cs typeface="+mn-cs"/>
            </a:endParaRPr>
          </a:p>
        </p:txBody>
      </p:sp>
      <p:sp>
        <p:nvSpPr>
          <p:cNvPr id="444" name="Up-Down Arrow 671">
            <a:extLst>
              <a:ext uri="{FF2B5EF4-FFF2-40B4-BE49-F238E27FC236}">
                <a16:creationId xmlns:a16="http://schemas.microsoft.com/office/drawing/2014/main" id="{E9788FC7-961F-4E64-8F72-00B894B6D9CC}"/>
              </a:ext>
            </a:extLst>
          </p:cNvPr>
          <p:cNvSpPr/>
          <p:nvPr/>
        </p:nvSpPr>
        <p:spPr bwMode="auto">
          <a:xfrm rot="5400000">
            <a:off x="6433911" y="2452331"/>
            <a:ext cx="101533" cy="236342"/>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defRPr/>
            </a:pPr>
            <a:endParaRPr lang="en-US"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5" name="Rectangle 444">
            <a:extLst>
              <a:ext uri="{FF2B5EF4-FFF2-40B4-BE49-F238E27FC236}">
                <a16:creationId xmlns:a16="http://schemas.microsoft.com/office/drawing/2014/main" id="{60C7D987-DFD9-4036-8B05-91B182AE1B67}"/>
              </a:ext>
            </a:extLst>
          </p:cNvPr>
          <p:cNvSpPr/>
          <p:nvPr/>
        </p:nvSpPr>
        <p:spPr bwMode="auto">
          <a:xfrm>
            <a:off x="5082401" y="3987787"/>
            <a:ext cx="361556" cy="350343"/>
          </a:xfrm>
          <a:prstGeom prst="rect">
            <a:avLst/>
          </a:prstGeom>
          <a:noFill/>
          <a:ln w="10795" cap="flat" cmpd="sng" algn="ctr">
            <a:noFill/>
            <a:prstDash val="solid"/>
            <a:headEnd type="none" w="med" len="med"/>
            <a:tailEnd type="none" w="med" len="med"/>
          </a:ln>
          <a:effectLst/>
        </p:spPr>
        <p:txBody>
          <a:bodyPr vert="horz" wrap="square" lIns="68558" tIns="34279" rIns="68558" bIns="34279" numCol="1" rtlCol="0" anchor="ctr" anchorCtr="0" compatLnSpc="1">
            <a:prstTxWarp prst="textNoShape">
              <a:avLst/>
            </a:prstTxWarp>
          </a:bodyPr>
          <a:lstStyle/>
          <a:p>
            <a:pPr algn="ctr" defTabSz="685328">
              <a:lnSpc>
                <a:spcPct val="90000"/>
              </a:lnSpc>
              <a:defRPr/>
            </a:pPr>
            <a:r>
              <a:rPr lang="en-US" sz="714" b="0" kern="0" spc="-38" dirty="0">
                <a:solidFill>
                  <a:prstClr val="black"/>
                </a:solidFill>
                <a:latin typeface="Segoe UI"/>
                <a:cs typeface="+mn-cs"/>
              </a:rPr>
              <a:t>SCO</a:t>
            </a:r>
          </a:p>
        </p:txBody>
      </p:sp>
      <p:sp>
        <p:nvSpPr>
          <p:cNvPr id="446" name="Rectangle 445">
            <a:extLst>
              <a:ext uri="{FF2B5EF4-FFF2-40B4-BE49-F238E27FC236}">
                <a16:creationId xmlns:a16="http://schemas.microsoft.com/office/drawing/2014/main" id="{7CC46974-BC0C-45FE-B78E-1FC0D5E40558}"/>
              </a:ext>
            </a:extLst>
          </p:cNvPr>
          <p:cNvSpPr/>
          <p:nvPr/>
        </p:nvSpPr>
        <p:spPr bwMode="auto">
          <a:xfrm>
            <a:off x="4926136" y="3603936"/>
            <a:ext cx="1010232" cy="540115"/>
          </a:xfrm>
          <a:prstGeom prst="rect">
            <a:avLst/>
          </a:prstGeom>
          <a:noFill/>
          <a:ln w="10795" cap="flat" cmpd="sng" algn="ctr">
            <a:noFill/>
            <a:prstDash val="solid"/>
            <a:headEnd type="none" w="med" len="med"/>
            <a:tailEnd type="none" w="med" len="med"/>
          </a:ln>
          <a:effectLst/>
        </p:spPr>
        <p:txBody>
          <a:bodyPr vert="horz" wrap="square" lIns="68558" tIns="34279" rIns="68558" bIns="34279" numCol="1" rtlCol="0" anchor="ctr" anchorCtr="0" compatLnSpc="1">
            <a:prstTxWarp prst="textNoShape">
              <a:avLst/>
            </a:prstTxWarp>
          </a:bodyPr>
          <a:lstStyle/>
          <a:p>
            <a:pPr algn="ctr" defTabSz="685328">
              <a:lnSpc>
                <a:spcPct val="90000"/>
              </a:lnSpc>
              <a:defRPr/>
            </a:pPr>
            <a:r>
              <a:rPr lang="en-US" sz="1223" b="0" kern="0" spc="-38" dirty="0">
                <a:solidFill>
                  <a:prstClr val="black"/>
                </a:solidFill>
                <a:latin typeface="Segoe UI"/>
                <a:cs typeface="+mn-cs"/>
              </a:rPr>
              <a:t>Orchestrator</a:t>
            </a:r>
            <a:endParaRPr lang="en-US" sz="714" b="0" kern="0" spc="-38" dirty="0">
              <a:solidFill>
                <a:prstClr val="black"/>
              </a:solidFill>
              <a:latin typeface="Segoe UI"/>
              <a:cs typeface="+mn-cs"/>
            </a:endParaRPr>
          </a:p>
        </p:txBody>
      </p:sp>
      <p:grpSp>
        <p:nvGrpSpPr>
          <p:cNvPr id="447" name="Group 446">
            <a:extLst>
              <a:ext uri="{FF2B5EF4-FFF2-40B4-BE49-F238E27FC236}">
                <a16:creationId xmlns:a16="http://schemas.microsoft.com/office/drawing/2014/main" id="{1D716AEE-AC20-408B-88E3-99E38879C6D3}"/>
              </a:ext>
            </a:extLst>
          </p:cNvPr>
          <p:cNvGrpSpPr/>
          <p:nvPr/>
        </p:nvGrpSpPr>
        <p:grpSpPr>
          <a:xfrm>
            <a:off x="5080129" y="3977948"/>
            <a:ext cx="723329" cy="851377"/>
            <a:chOff x="2472569" y="4180549"/>
            <a:chExt cx="1209968" cy="1541064"/>
          </a:xfrm>
        </p:grpSpPr>
        <p:grpSp>
          <p:nvGrpSpPr>
            <p:cNvPr id="448" name="Group 447">
              <a:extLst>
                <a:ext uri="{FF2B5EF4-FFF2-40B4-BE49-F238E27FC236}">
                  <a16:creationId xmlns:a16="http://schemas.microsoft.com/office/drawing/2014/main" id="{24E09D19-B3A2-400F-9B7E-843E15A970AD}"/>
                </a:ext>
              </a:extLst>
            </p:cNvPr>
            <p:cNvGrpSpPr/>
            <p:nvPr/>
          </p:nvGrpSpPr>
          <p:grpSpPr>
            <a:xfrm>
              <a:off x="2562428" y="5127383"/>
              <a:ext cx="457014" cy="540604"/>
              <a:chOff x="13103226" y="2775830"/>
              <a:chExt cx="1039812" cy="1202475"/>
            </a:xfrm>
          </p:grpSpPr>
          <p:sp>
            <p:nvSpPr>
              <p:cNvPr id="471" name="Rectangle 5">
                <a:extLst>
                  <a:ext uri="{FF2B5EF4-FFF2-40B4-BE49-F238E27FC236}">
                    <a16:creationId xmlns:a16="http://schemas.microsoft.com/office/drawing/2014/main" id="{E9C10EEF-BD0C-4388-BEA3-79D99F010DF4}"/>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2" name="Freeform 6">
                <a:extLst>
                  <a:ext uri="{FF2B5EF4-FFF2-40B4-BE49-F238E27FC236}">
                    <a16:creationId xmlns:a16="http://schemas.microsoft.com/office/drawing/2014/main" id="{191CF820-68E0-4FCE-8864-C54335351077}"/>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3" name="Freeform 7">
                <a:extLst>
                  <a:ext uri="{FF2B5EF4-FFF2-40B4-BE49-F238E27FC236}">
                    <a16:creationId xmlns:a16="http://schemas.microsoft.com/office/drawing/2014/main" id="{83C70207-2ACC-4ABE-8F54-E76A6EB6308D}"/>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4" name="Freeform 8">
                <a:extLst>
                  <a:ext uri="{FF2B5EF4-FFF2-40B4-BE49-F238E27FC236}">
                    <a16:creationId xmlns:a16="http://schemas.microsoft.com/office/drawing/2014/main" id="{944D757A-4342-4CDC-AC88-FC83F7D3A022}"/>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5" name="Freeform 9">
                <a:extLst>
                  <a:ext uri="{FF2B5EF4-FFF2-40B4-BE49-F238E27FC236}">
                    <a16:creationId xmlns:a16="http://schemas.microsoft.com/office/drawing/2014/main" id="{21BF69B8-C810-4412-A428-765B01C6FCF6}"/>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6" name="Oval 14">
                <a:extLst>
                  <a:ext uri="{FF2B5EF4-FFF2-40B4-BE49-F238E27FC236}">
                    <a16:creationId xmlns:a16="http://schemas.microsoft.com/office/drawing/2014/main" id="{83F25EAF-EDF7-4389-872D-AF87B2641145}"/>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7" name="Oval 15">
                <a:extLst>
                  <a:ext uri="{FF2B5EF4-FFF2-40B4-BE49-F238E27FC236}">
                    <a16:creationId xmlns:a16="http://schemas.microsoft.com/office/drawing/2014/main" id="{9E6AA66E-797B-471F-8943-82C81299A3C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8" name="Oval 16">
                <a:extLst>
                  <a:ext uri="{FF2B5EF4-FFF2-40B4-BE49-F238E27FC236}">
                    <a16:creationId xmlns:a16="http://schemas.microsoft.com/office/drawing/2014/main" id="{7FDF8AAF-80EF-4FD7-B07C-9F012841716D}"/>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9" name="Oval 17">
                <a:extLst>
                  <a:ext uri="{FF2B5EF4-FFF2-40B4-BE49-F238E27FC236}">
                    <a16:creationId xmlns:a16="http://schemas.microsoft.com/office/drawing/2014/main" id="{3C58EF93-2ECC-4D45-95FC-B3AB64065E7C}"/>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grpSp>
        <p:grpSp>
          <p:nvGrpSpPr>
            <p:cNvPr id="449" name="Group 448">
              <a:extLst>
                <a:ext uri="{FF2B5EF4-FFF2-40B4-BE49-F238E27FC236}">
                  <a16:creationId xmlns:a16="http://schemas.microsoft.com/office/drawing/2014/main" id="{FCB276D8-FF7D-47BC-B7F8-B682F8D6A1AA}"/>
                </a:ext>
              </a:extLst>
            </p:cNvPr>
            <p:cNvGrpSpPr/>
            <p:nvPr/>
          </p:nvGrpSpPr>
          <p:grpSpPr>
            <a:xfrm>
              <a:off x="3146951" y="5127383"/>
              <a:ext cx="457014" cy="540604"/>
              <a:chOff x="13103226" y="2775830"/>
              <a:chExt cx="1039812" cy="1202475"/>
            </a:xfrm>
          </p:grpSpPr>
          <p:sp>
            <p:nvSpPr>
              <p:cNvPr id="462" name="Rectangle 5">
                <a:extLst>
                  <a:ext uri="{FF2B5EF4-FFF2-40B4-BE49-F238E27FC236}">
                    <a16:creationId xmlns:a16="http://schemas.microsoft.com/office/drawing/2014/main" id="{AB2CAFAF-5363-46BD-AAB4-37DC00FDAE40}"/>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3" name="Freeform 6">
                <a:extLst>
                  <a:ext uri="{FF2B5EF4-FFF2-40B4-BE49-F238E27FC236}">
                    <a16:creationId xmlns:a16="http://schemas.microsoft.com/office/drawing/2014/main" id="{62A7AAF1-237B-4A07-99C1-F73BE9FA9EB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4" name="Freeform 7">
                <a:extLst>
                  <a:ext uri="{FF2B5EF4-FFF2-40B4-BE49-F238E27FC236}">
                    <a16:creationId xmlns:a16="http://schemas.microsoft.com/office/drawing/2014/main" id="{84D829C4-6865-415B-9B70-5676B0C0AA8F}"/>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5" name="Freeform 8">
                <a:extLst>
                  <a:ext uri="{FF2B5EF4-FFF2-40B4-BE49-F238E27FC236}">
                    <a16:creationId xmlns:a16="http://schemas.microsoft.com/office/drawing/2014/main" id="{0AC6DDA2-A39C-43E6-8037-EADA6F6E6EF7}"/>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6" name="Freeform 9">
                <a:extLst>
                  <a:ext uri="{FF2B5EF4-FFF2-40B4-BE49-F238E27FC236}">
                    <a16:creationId xmlns:a16="http://schemas.microsoft.com/office/drawing/2014/main" id="{5EDEC019-5585-494E-B172-C8320EBAC8AF}"/>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7" name="Oval 14">
                <a:extLst>
                  <a:ext uri="{FF2B5EF4-FFF2-40B4-BE49-F238E27FC236}">
                    <a16:creationId xmlns:a16="http://schemas.microsoft.com/office/drawing/2014/main" id="{EF46913C-57E5-4FBA-B67A-250477C68BAE}"/>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8" name="Oval 15">
                <a:extLst>
                  <a:ext uri="{FF2B5EF4-FFF2-40B4-BE49-F238E27FC236}">
                    <a16:creationId xmlns:a16="http://schemas.microsoft.com/office/drawing/2014/main" id="{E0B9BEE9-3642-4EE0-AB64-44E8F72A1B87}"/>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69" name="Oval 16">
                <a:extLst>
                  <a:ext uri="{FF2B5EF4-FFF2-40B4-BE49-F238E27FC236}">
                    <a16:creationId xmlns:a16="http://schemas.microsoft.com/office/drawing/2014/main" id="{0871681F-4137-44A0-816B-1B6D39EB4FEA}"/>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470" name="Oval 17">
                <a:extLst>
                  <a:ext uri="{FF2B5EF4-FFF2-40B4-BE49-F238E27FC236}">
                    <a16:creationId xmlns:a16="http://schemas.microsoft.com/office/drawing/2014/main" id="{1127FA91-D44A-45F0-A66F-A7810BDBC74B}"/>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grpSp>
        <p:grpSp>
          <p:nvGrpSpPr>
            <p:cNvPr id="450" name="Group 449">
              <a:extLst>
                <a:ext uri="{FF2B5EF4-FFF2-40B4-BE49-F238E27FC236}">
                  <a16:creationId xmlns:a16="http://schemas.microsoft.com/office/drawing/2014/main" id="{152D4909-2B3B-4733-AD77-DEF34D46C4B7}"/>
                </a:ext>
              </a:extLst>
            </p:cNvPr>
            <p:cNvGrpSpPr/>
            <p:nvPr/>
          </p:nvGrpSpPr>
          <p:grpSpPr>
            <a:xfrm>
              <a:off x="2599081" y="4665731"/>
              <a:ext cx="415999" cy="415999"/>
              <a:chOff x="3786609" y="4334344"/>
              <a:chExt cx="709838" cy="709838"/>
            </a:xfrm>
          </p:grpSpPr>
          <p:sp>
            <p:nvSpPr>
              <p:cNvPr id="458" name="Oval 457">
                <a:extLst>
                  <a:ext uri="{FF2B5EF4-FFF2-40B4-BE49-F238E27FC236}">
                    <a16:creationId xmlns:a16="http://schemas.microsoft.com/office/drawing/2014/main" id="{891FCD5F-489E-4671-B79A-CB2A89E4EFF9}"/>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59" name="Group 458">
                <a:extLst>
                  <a:ext uri="{FF2B5EF4-FFF2-40B4-BE49-F238E27FC236}">
                    <a16:creationId xmlns:a16="http://schemas.microsoft.com/office/drawing/2014/main" id="{E808DC79-36B5-4BAA-A0F9-FF2F170C932A}"/>
                  </a:ext>
                </a:extLst>
              </p:cNvPr>
              <p:cNvGrpSpPr/>
              <p:nvPr/>
            </p:nvGrpSpPr>
            <p:grpSpPr>
              <a:xfrm>
                <a:off x="3912354" y="4524177"/>
                <a:ext cx="450795" cy="335921"/>
                <a:chOff x="8584104" y="1973913"/>
                <a:chExt cx="366775" cy="273311"/>
              </a:xfrm>
            </p:grpSpPr>
            <p:sp>
              <p:nvSpPr>
                <p:cNvPr id="460" name="Freeform 5">
                  <a:extLst>
                    <a:ext uri="{FF2B5EF4-FFF2-40B4-BE49-F238E27FC236}">
                      <a16:creationId xmlns:a16="http://schemas.microsoft.com/office/drawing/2014/main" id="{ED6EF811-04D1-4A29-A40B-69B2F3EACF62}"/>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solidFill>
                      <a:srgbClr val="505050"/>
                    </a:solidFill>
                    <a:latin typeface="Segoe UI"/>
                    <a:cs typeface="+mn-cs"/>
                  </a:endParaRPr>
                </a:p>
              </p:txBody>
            </p:sp>
            <p:sp>
              <p:nvSpPr>
                <p:cNvPr id="461" name="Freeform 36">
                  <a:extLst>
                    <a:ext uri="{FF2B5EF4-FFF2-40B4-BE49-F238E27FC236}">
                      <a16:creationId xmlns:a16="http://schemas.microsoft.com/office/drawing/2014/main" id="{4D42F225-B61B-4A67-91D4-4F7C77D4B598}"/>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solidFill>
                      <a:srgbClr val="505050"/>
                    </a:solidFill>
                    <a:latin typeface="Segoe UI"/>
                    <a:cs typeface="+mn-cs"/>
                  </a:endParaRPr>
                </a:p>
              </p:txBody>
            </p:sp>
          </p:grpSp>
        </p:grpSp>
        <p:grpSp>
          <p:nvGrpSpPr>
            <p:cNvPr id="451" name="Group 450">
              <a:extLst>
                <a:ext uri="{FF2B5EF4-FFF2-40B4-BE49-F238E27FC236}">
                  <a16:creationId xmlns:a16="http://schemas.microsoft.com/office/drawing/2014/main" id="{63BFDC02-672A-40D6-B1C3-46B8AC78F9CC}"/>
                </a:ext>
              </a:extLst>
            </p:cNvPr>
            <p:cNvGrpSpPr/>
            <p:nvPr/>
          </p:nvGrpSpPr>
          <p:grpSpPr>
            <a:xfrm>
              <a:off x="3172136" y="4665731"/>
              <a:ext cx="415999" cy="415999"/>
              <a:chOff x="3786609" y="4334344"/>
              <a:chExt cx="709838" cy="709838"/>
            </a:xfrm>
          </p:grpSpPr>
          <p:sp>
            <p:nvSpPr>
              <p:cNvPr id="454" name="Oval 453">
                <a:extLst>
                  <a:ext uri="{FF2B5EF4-FFF2-40B4-BE49-F238E27FC236}">
                    <a16:creationId xmlns:a16="http://schemas.microsoft.com/office/drawing/2014/main" id="{81EF4743-B125-4423-A738-3C1E54A87173}"/>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55" name="Group 454">
                <a:extLst>
                  <a:ext uri="{FF2B5EF4-FFF2-40B4-BE49-F238E27FC236}">
                    <a16:creationId xmlns:a16="http://schemas.microsoft.com/office/drawing/2014/main" id="{55C58366-A323-475F-AB72-0AE2E85D0647}"/>
                  </a:ext>
                </a:extLst>
              </p:cNvPr>
              <p:cNvGrpSpPr/>
              <p:nvPr/>
            </p:nvGrpSpPr>
            <p:grpSpPr>
              <a:xfrm>
                <a:off x="3912354" y="4524177"/>
                <a:ext cx="450795" cy="335921"/>
                <a:chOff x="8584104" y="1973913"/>
                <a:chExt cx="366775" cy="273311"/>
              </a:xfrm>
            </p:grpSpPr>
            <p:sp>
              <p:nvSpPr>
                <p:cNvPr id="456" name="Freeform 5">
                  <a:extLst>
                    <a:ext uri="{FF2B5EF4-FFF2-40B4-BE49-F238E27FC236}">
                      <a16:creationId xmlns:a16="http://schemas.microsoft.com/office/drawing/2014/main" id="{9D2FED1A-61FA-4E86-BF0D-313F98C2A120}"/>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solidFill>
                      <a:srgbClr val="505050"/>
                    </a:solidFill>
                    <a:latin typeface="Segoe UI"/>
                    <a:cs typeface="+mn-cs"/>
                  </a:endParaRPr>
                </a:p>
              </p:txBody>
            </p:sp>
            <p:sp>
              <p:nvSpPr>
                <p:cNvPr id="457" name="Freeform 36">
                  <a:extLst>
                    <a:ext uri="{FF2B5EF4-FFF2-40B4-BE49-F238E27FC236}">
                      <a16:creationId xmlns:a16="http://schemas.microsoft.com/office/drawing/2014/main" id="{A53626EE-3965-4B84-B9F3-706C4B51EA4C}"/>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solidFill>
                      <a:srgbClr val="505050"/>
                    </a:solidFill>
                    <a:latin typeface="Segoe UI"/>
                    <a:cs typeface="+mn-cs"/>
                  </a:endParaRPr>
                </a:p>
              </p:txBody>
            </p:sp>
          </p:grpSp>
        </p:grpSp>
        <p:sp>
          <p:nvSpPr>
            <p:cNvPr id="452" name="Rectangle 451">
              <a:extLst>
                <a:ext uri="{FF2B5EF4-FFF2-40B4-BE49-F238E27FC236}">
                  <a16:creationId xmlns:a16="http://schemas.microsoft.com/office/drawing/2014/main" id="{7F602941-8D4D-4DF8-A44A-BA1AA2DA0206}"/>
                </a:ext>
              </a:extLst>
            </p:cNvPr>
            <p:cNvSpPr/>
            <p:nvPr/>
          </p:nvSpPr>
          <p:spPr bwMode="auto">
            <a:xfrm>
              <a:off x="3049327" y="4180549"/>
              <a:ext cx="604801" cy="634149"/>
            </a:xfrm>
            <a:prstGeom prst="rect">
              <a:avLst/>
            </a:prstGeom>
            <a:noFill/>
            <a:ln w="10795" cap="flat" cmpd="sng" algn="ctr">
              <a:noFill/>
              <a:prstDash val="solid"/>
              <a:headEnd type="none" w="med" len="med"/>
              <a:tailEnd type="none" w="med" len="med"/>
            </a:ln>
            <a:effectLst/>
          </p:spPr>
          <p:txBody>
            <a:bodyPr vert="horz" wrap="square" lIns="91411" tIns="45704" rIns="91411" bIns="45704" numCol="1" rtlCol="0" anchor="ctr" anchorCtr="0" compatLnSpc="1">
              <a:prstTxWarp prst="textNoShape">
                <a:avLst/>
              </a:prstTxWarp>
            </a:bodyPr>
            <a:lstStyle/>
            <a:p>
              <a:pPr algn="ctr" defTabSz="685328">
                <a:lnSpc>
                  <a:spcPct val="90000"/>
                </a:lnSpc>
                <a:defRPr/>
              </a:pPr>
              <a:r>
                <a:rPr lang="en-US" sz="675" b="0" kern="0" spc="-38" dirty="0">
                  <a:solidFill>
                    <a:prstClr val="black"/>
                  </a:solidFill>
                  <a:latin typeface="Segoe UI"/>
                  <a:cs typeface="+mn-cs"/>
                </a:rPr>
                <a:t>SMA</a:t>
              </a:r>
              <a:endParaRPr lang="en-US" sz="100" b="0" kern="0" spc="-38" dirty="0">
                <a:solidFill>
                  <a:prstClr val="black"/>
                </a:solidFill>
                <a:latin typeface="Segoe UI"/>
                <a:cs typeface="+mn-cs"/>
              </a:endParaRPr>
            </a:p>
          </p:txBody>
        </p:sp>
        <p:sp>
          <p:nvSpPr>
            <p:cNvPr id="453" name="Rounded Rectangle 138">
              <a:extLst>
                <a:ext uri="{FF2B5EF4-FFF2-40B4-BE49-F238E27FC236}">
                  <a16:creationId xmlns:a16="http://schemas.microsoft.com/office/drawing/2014/main" id="{F9129597-AFAB-46A8-A375-ABD5B8E7F6F2}"/>
                </a:ext>
              </a:extLst>
            </p:cNvPr>
            <p:cNvSpPr/>
            <p:nvPr/>
          </p:nvSpPr>
          <p:spPr bwMode="auto">
            <a:xfrm>
              <a:off x="2472569" y="4265084"/>
              <a:ext cx="1209968" cy="1456529"/>
            </a:xfrm>
            <a:prstGeom prst="roundRect">
              <a:avLst>
                <a:gd name="adj" fmla="val 7220"/>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80" name="Freeform 167">
            <a:extLst>
              <a:ext uri="{FF2B5EF4-FFF2-40B4-BE49-F238E27FC236}">
                <a16:creationId xmlns:a16="http://schemas.microsoft.com/office/drawing/2014/main" id="{CF1BA6B9-BEDB-45DD-AE6F-54B45C1C437D}"/>
              </a:ext>
            </a:extLst>
          </p:cNvPr>
          <p:cNvSpPr>
            <a:spLocks/>
          </p:cNvSpPr>
          <p:nvPr/>
        </p:nvSpPr>
        <p:spPr bwMode="auto">
          <a:xfrm>
            <a:off x="6134193" y="4028233"/>
            <a:ext cx="1129734" cy="955841"/>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50000"/>
              <a:lumOff val="50000"/>
            </a:srgbClr>
          </a:solidFill>
          <a:ln>
            <a:solidFill>
              <a:schemeClr val="tx2"/>
            </a:solid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505050"/>
              </a:solidFill>
              <a:latin typeface="Segoe UI"/>
              <a:cs typeface="+mn-cs"/>
            </a:endParaRPr>
          </a:p>
        </p:txBody>
      </p:sp>
      <p:sp>
        <p:nvSpPr>
          <p:cNvPr id="481" name="Up-Down Arrow 168">
            <a:extLst>
              <a:ext uri="{FF2B5EF4-FFF2-40B4-BE49-F238E27FC236}">
                <a16:creationId xmlns:a16="http://schemas.microsoft.com/office/drawing/2014/main" id="{89E97199-2360-4E27-9609-E324A0B2B8B0}"/>
              </a:ext>
            </a:extLst>
          </p:cNvPr>
          <p:cNvSpPr/>
          <p:nvPr/>
        </p:nvSpPr>
        <p:spPr bwMode="auto">
          <a:xfrm rot="5400000">
            <a:off x="7341316" y="4204293"/>
            <a:ext cx="134861" cy="355612"/>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defRPr/>
            </a:pPr>
            <a:endParaRPr lang="en-US"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2" name="TextBox 481">
            <a:extLst>
              <a:ext uri="{FF2B5EF4-FFF2-40B4-BE49-F238E27FC236}">
                <a16:creationId xmlns:a16="http://schemas.microsoft.com/office/drawing/2014/main" id="{BB27EE0E-26A3-477E-A8B8-8FC99D7C8CD8}"/>
              </a:ext>
            </a:extLst>
          </p:cNvPr>
          <p:cNvSpPr txBox="1"/>
          <p:nvPr/>
        </p:nvSpPr>
        <p:spPr>
          <a:xfrm>
            <a:off x="6256897" y="4230706"/>
            <a:ext cx="898859" cy="803267"/>
          </a:xfrm>
          <a:prstGeom prst="rect">
            <a:avLst/>
          </a:prstGeom>
          <a:solidFill>
            <a:srgbClr val="505050">
              <a:lumMod val="50000"/>
              <a:lumOff val="50000"/>
            </a:srgbClr>
          </a:solidFill>
          <a:ln>
            <a:solidFill>
              <a:schemeClr val="tx2"/>
            </a:solidFill>
          </a:ln>
        </p:spPr>
        <p:txBody>
          <a:bodyPr wrap="square" lIns="137141" tIns="109713" rIns="137141" bIns="109713" rtlCol="0">
            <a:spAutoFit/>
          </a:bodyPr>
          <a:lstStyle/>
          <a:p>
            <a:pPr defTabSz="685328">
              <a:lnSpc>
                <a:spcPct val="90000"/>
              </a:lnSpc>
              <a:defRPr/>
            </a:pPr>
            <a:r>
              <a:rPr lang="en-US" sz="1050" b="0" kern="0" spc="-38" dirty="0">
                <a:solidFill>
                  <a:prstClr val="white"/>
                </a:solidFill>
                <a:latin typeface="Segoe UI"/>
                <a:cs typeface="+mn-cs"/>
              </a:rPr>
              <a:t>Hyper-V</a:t>
            </a:r>
          </a:p>
          <a:p>
            <a:pPr defTabSz="685328">
              <a:lnSpc>
                <a:spcPct val="90000"/>
              </a:lnSpc>
              <a:defRPr/>
            </a:pPr>
            <a:r>
              <a:rPr lang="en-US" sz="1050" b="0" kern="0" spc="-38" dirty="0">
                <a:solidFill>
                  <a:prstClr val="white"/>
                </a:solidFill>
                <a:latin typeface="Segoe UI"/>
                <a:cs typeface="+mn-cs"/>
              </a:rPr>
              <a:t>VMWare</a:t>
            </a:r>
          </a:p>
          <a:p>
            <a:pPr defTabSz="685328">
              <a:lnSpc>
                <a:spcPct val="90000"/>
              </a:lnSpc>
              <a:defRPr/>
            </a:pPr>
            <a:r>
              <a:rPr lang="en-US" sz="1050" b="0" kern="0" spc="-38" dirty="0">
                <a:solidFill>
                  <a:prstClr val="white"/>
                </a:solidFill>
                <a:latin typeface="Segoe UI"/>
                <a:cs typeface="+mn-cs"/>
              </a:rPr>
              <a:t>OpenStack</a:t>
            </a:r>
          </a:p>
          <a:p>
            <a:pPr defTabSz="685800" fontAlgn="auto">
              <a:lnSpc>
                <a:spcPct val="90000"/>
              </a:lnSpc>
              <a:spcBef>
                <a:spcPts val="0"/>
              </a:spcBef>
              <a:spcAft>
                <a:spcPts val="450"/>
              </a:spcAft>
              <a:defRPr/>
            </a:pPr>
            <a:endParaRPr lang="en-US" sz="1050" b="0" kern="0" dirty="0">
              <a:solidFill>
                <a:prstClr val="white"/>
              </a:solidFill>
              <a:latin typeface="Segoe UI"/>
              <a:cs typeface="+mn-cs"/>
            </a:endParaRPr>
          </a:p>
        </p:txBody>
      </p:sp>
      <p:sp>
        <p:nvSpPr>
          <p:cNvPr id="483" name="Up-Down Arrow 170">
            <a:extLst>
              <a:ext uri="{FF2B5EF4-FFF2-40B4-BE49-F238E27FC236}">
                <a16:creationId xmlns:a16="http://schemas.microsoft.com/office/drawing/2014/main" id="{40E45A39-B249-4485-9841-A01D96524D9E}"/>
              </a:ext>
            </a:extLst>
          </p:cNvPr>
          <p:cNvSpPr/>
          <p:nvPr/>
        </p:nvSpPr>
        <p:spPr bwMode="auto">
          <a:xfrm rot="5400000">
            <a:off x="5935796" y="4218012"/>
            <a:ext cx="134861" cy="355612"/>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defRPr/>
            </a:pPr>
            <a:endParaRPr lang="en-US"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4" name="Freeform 95">
            <a:extLst>
              <a:ext uri="{FF2B5EF4-FFF2-40B4-BE49-F238E27FC236}">
                <a16:creationId xmlns:a16="http://schemas.microsoft.com/office/drawing/2014/main" id="{993EE73B-6C68-45A6-A4A5-F1A68FBC4509}"/>
              </a:ext>
            </a:extLst>
          </p:cNvPr>
          <p:cNvSpPr>
            <a:spLocks/>
          </p:cNvSpPr>
          <p:nvPr/>
        </p:nvSpPr>
        <p:spPr bwMode="auto">
          <a:xfrm flipH="1">
            <a:off x="7443072" y="2364871"/>
            <a:ext cx="1010573" cy="6522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505050"/>
              </a:solidFill>
              <a:latin typeface="Segoe UI"/>
              <a:cs typeface="+mn-cs"/>
            </a:endParaRPr>
          </a:p>
        </p:txBody>
      </p:sp>
      <p:sp>
        <p:nvSpPr>
          <p:cNvPr id="485" name="Rectangle 484">
            <a:extLst>
              <a:ext uri="{FF2B5EF4-FFF2-40B4-BE49-F238E27FC236}">
                <a16:creationId xmlns:a16="http://schemas.microsoft.com/office/drawing/2014/main" id="{EA25B1BD-36BB-4CD0-8461-BEADDB957E8B}"/>
              </a:ext>
            </a:extLst>
          </p:cNvPr>
          <p:cNvSpPr/>
          <p:nvPr/>
        </p:nvSpPr>
        <p:spPr bwMode="auto">
          <a:xfrm>
            <a:off x="7449797" y="2395604"/>
            <a:ext cx="1010232" cy="540115"/>
          </a:xfrm>
          <a:prstGeom prst="rect">
            <a:avLst/>
          </a:prstGeom>
          <a:noFill/>
          <a:ln w="10795" cap="flat" cmpd="sng" algn="ctr">
            <a:noFill/>
            <a:prstDash val="solid"/>
            <a:headEnd type="none" w="med" len="med"/>
            <a:tailEnd type="none" w="med" len="med"/>
          </a:ln>
          <a:effectLst/>
        </p:spPr>
        <p:txBody>
          <a:bodyPr vert="horz" wrap="square" lIns="68558" tIns="34279" rIns="68558" bIns="34279" numCol="1" rtlCol="0" anchor="ctr" anchorCtr="0" compatLnSpc="1">
            <a:prstTxWarp prst="textNoShape">
              <a:avLst/>
            </a:prstTxWarp>
          </a:bodyPr>
          <a:lstStyle/>
          <a:p>
            <a:pPr algn="ctr" defTabSz="685328">
              <a:lnSpc>
                <a:spcPct val="90000"/>
              </a:lnSpc>
              <a:defRPr/>
            </a:pPr>
            <a:r>
              <a:rPr lang="en-US" sz="1223" b="0" kern="0" spc="-38" dirty="0">
                <a:gradFill>
                  <a:gsLst>
                    <a:gs pos="0">
                      <a:srgbClr val="FFFFFF"/>
                    </a:gs>
                    <a:gs pos="100000">
                      <a:srgbClr val="FFFFFF"/>
                    </a:gs>
                  </a:gsLst>
                  <a:lin ang="5400000" scaled="0"/>
                </a:gradFill>
                <a:latin typeface="Segoe UI"/>
                <a:cs typeface="+mn-cs"/>
              </a:rPr>
              <a:t>Azure Automation</a:t>
            </a:r>
            <a:endParaRPr lang="en-US" sz="714" b="0" kern="0" spc="-38" dirty="0">
              <a:gradFill>
                <a:gsLst>
                  <a:gs pos="0">
                    <a:srgbClr val="FFFFFF"/>
                  </a:gs>
                  <a:gs pos="100000">
                    <a:srgbClr val="FFFFFF"/>
                  </a:gs>
                </a:gsLst>
                <a:lin ang="5400000" scaled="0"/>
              </a:gradFill>
              <a:latin typeface="Segoe UI"/>
              <a:cs typeface="+mn-cs"/>
            </a:endParaRPr>
          </a:p>
        </p:txBody>
      </p:sp>
    </p:spTree>
    <p:extLst>
      <p:ext uri="{BB962C8B-B14F-4D97-AF65-F5344CB8AC3E}">
        <p14:creationId xmlns:p14="http://schemas.microsoft.com/office/powerpoint/2010/main" val="83613126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25"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PowerShell for automation</a:t>
            </a:r>
          </a:p>
        </p:txBody>
      </p:sp>
      <p:sp>
        <p:nvSpPr>
          <p:cNvPr id="6" name="Text Placeholder 5"/>
          <p:cNvSpPr>
            <a:spLocks noGrp="1"/>
          </p:cNvSpPr>
          <p:nvPr>
            <p:ph type="body" sz="quarter" idx="11"/>
          </p:nvPr>
        </p:nvSpPr>
        <p:spPr>
          <a:xfrm>
            <a:off x="201931" y="1749371"/>
            <a:ext cx="8741880" cy="1117229"/>
          </a:xfrm>
        </p:spPr>
        <p:txBody>
          <a:bodyPr/>
          <a:lstStyle/>
          <a:p>
            <a:pPr marL="257175" indent="-257175">
              <a:spcBef>
                <a:spcPts val="90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Automating repeatable, identical tasks</a:t>
            </a:r>
          </a:p>
          <a:p>
            <a:pPr marL="257175" indent="-257175">
              <a:spcBef>
                <a:spcPts val="90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Creating resources such as VMs</a:t>
            </a:r>
          </a:p>
          <a:p>
            <a:pPr marL="257175" indent="-257175">
              <a:spcBef>
                <a:spcPts val="90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Tasks that are very time consuming or prone to error</a:t>
            </a:r>
            <a:endParaRPr lang="en-US" sz="9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907039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txBody>
          <a:bodyPr>
            <a:normAutofit/>
          </a:bodyPr>
          <a:lstStyle/>
          <a:p>
            <a:r>
              <a:rPr lang="en-US" dirty="0"/>
              <a:t>Monitoring Configurations</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3900" dirty="0"/>
              <a:t>Implement DevOps practices</a:t>
            </a:r>
          </a:p>
          <a:p>
            <a:endParaRPr lang="en-US" dirty="0"/>
          </a:p>
          <a:p>
            <a:endParaRPr lang="en-US" dirty="0"/>
          </a:p>
        </p:txBody>
      </p:sp>
    </p:spTree>
    <p:extLst>
      <p:ext uri="{BB962C8B-B14F-4D97-AF65-F5344CB8AC3E}">
        <p14:creationId xmlns:p14="http://schemas.microsoft.com/office/powerpoint/2010/main" val="310151740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404463" y="1944916"/>
            <a:ext cx="4065167" cy="1913952"/>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lnSpc>
                <a:spcPct val="90000"/>
              </a:lnSpc>
              <a:defRPr/>
            </a:pPr>
            <a:r>
              <a:rPr lang="en-US" kern="0" dirty="0">
                <a:solidFill>
                  <a:srgbClr val="0072C6"/>
                </a:solidFill>
                <a:latin typeface="Segoe UI Semibold" panose="020B0702040204020203" pitchFamily="34" charset="0"/>
                <a:ea typeface="Segoe UI" pitchFamily="34" charset="0"/>
                <a:cs typeface="Segoe UI Semibold" panose="020B0702040204020203" pitchFamily="34" charset="0"/>
              </a:rPr>
              <a:t>Your Organization</a:t>
            </a:r>
            <a:endParaRPr lang="en-US" sz="2100" kern="0" dirty="0">
              <a:solidFill>
                <a:srgbClr val="505050"/>
              </a:solidFill>
              <a:ea typeface="Segoe UI" pitchFamily="34" charset="0"/>
              <a:cs typeface="Segoe UI" pitchFamily="34" charset="0"/>
            </a:endParaRPr>
          </a:p>
          <a:p>
            <a:pPr defTabSz="699354">
              <a:lnSpc>
                <a:spcPct val="90000"/>
              </a:lnSpc>
              <a:spcBef>
                <a:spcPts val="450"/>
              </a:spcBef>
              <a:defRPr/>
            </a:pPr>
            <a:r>
              <a:rPr lang="en-US" sz="1500" kern="0" dirty="0">
                <a:solidFill>
                  <a:srgbClr val="505050"/>
                </a:solidFill>
                <a:ea typeface="Segoe UI" pitchFamily="34" charset="0"/>
                <a:cs typeface="Segoe UI" pitchFamily="34" charset="0"/>
              </a:rPr>
              <a:t>Balance of responsibility </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Cloud architectures</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Design for high-availability</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Leverage Microsoft resources</a:t>
            </a:r>
          </a:p>
          <a:p>
            <a:pPr defTabSz="699354">
              <a:lnSpc>
                <a:spcPct val="90000"/>
              </a:lnSpc>
              <a:defRPr/>
            </a:pPr>
            <a:br>
              <a:rPr lang="en-US" kern="0" dirty="0">
                <a:solidFill>
                  <a:srgbClr val="505050"/>
                </a:solidFill>
                <a:ea typeface="Segoe UI" pitchFamily="34" charset="0"/>
                <a:cs typeface="Segoe UI" pitchFamily="34" charset="0"/>
              </a:rPr>
            </a:br>
            <a:endParaRPr lang="en-US" sz="1500" kern="0" dirty="0">
              <a:solidFill>
                <a:srgbClr val="505050"/>
              </a:solidFill>
              <a:ea typeface="Segoe UI" pitchFamily="34" charset="0"/>
              <a:cs typeface="Segoe UI" pitchFamily="34" charset="0"/>
            </a:endParaRPr>
          </a:p>
        </p:txBody>
      </p:sp>
      <p:sp>
        <p:nvSpPr>
          <p:cNvPr id="22" name="Rectangle 21"/>
          <p:cNvSpPr/>
          <p:nvPr/>
        </p:nvSpPr>
        <p:spPr bwMode="auto">
          <a:xfrm>
            <a:off x="4622629" y="1944916"/>
            <a:ext cx="4144964" cy="1913952"/>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lnSpc>
                <a:spcPct val="90000"/>
              </a:lnSpc>
              <a:defRPr/>
            </a:pPr>
            <a:r>
              <a:rPr lang="en-US" kern="0" dirty="0">
                <a:solidFill>
                  <a:srgbClr val="0072C6"/>
                </a:solidFill>
                <a:latin typeface="Segoe UI Semibold" panose="020B0702040204020203" pitchFamily="34" charset="0"/>
                <a:ea typeface="Segoe UI" pitchFamily="34" charset="0"/>
                <a:cs typeface="Segoe UI Semibold" panose="020B0702040204020203" pitchFamily="34" charset="0"/>
              </a:rPr>
              <a:t>MICROSOFT RESOURCES</a:t>
            </a:r>
            <a:endParaRPr lang="en-US" sz="1500" kern="0" dirty="0">
              <a:solidFill>
                <a:srgbClr val="505050"/>
              </a:solidFill>
              <a:ea typeface="Segoe UI" pitchFamily="34" charset="0"/>
              <a:cs typeface="Segoe UI" pitchFamily="34" charset="0"/>
            </a:endParaRPr>
          </a:p>
          <a:p>
            <a:pPr defTabSz="699354">
              <a:lnSpc>
                <a:spcPct val="90000"/>
              </a:lnSpc>
              <a:spcBef>
                <a:spcPts val="450"/>
              </a:spcBef>
              <a:defRPr/>
            </a:pPr>
            <a:r>
              <a:rPr lang="en-US" sz="1500" kern="0" dirty="0">
                <a:solidFill>
                  <a:srgbClr val="505050"/>
                </a:solidFill>
                <a:ea typeface="Segoe UI" pitchFamily="34" charset="0"/>
                <a:cs typeface="Segoe UI" pitchFamily="34" charset="0"/>
              </a:rPr>
              <a:t>Service resiliency guide</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Cloud dev patterns &amp; practices</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Proactive and reactive support </a:t>
            </a:r>
          </a:p>
          <a:p>
            <a:pPr defTabSz="699354">
              <a:lnSpc>
                <a:spcPct val="90000"/>
              </a:lnSpc>
              <a:defRPr/>
            </a:pPr>
            <a:endParaRPr lang="en-US" kern="0" dirty="0">
              <a:solidFill>
                <a:srgbClr val="505050"/>
              </a:solidFill>
              <a:ea typeface="Segoe UI" pitchFamily="34" charset="0"/>
              <a:cs typeface="Segoe UI" pitchFamily="34" charset="0"/>
            </a:endParaRPr>
          </a:p>
        </p:txBody>
      </p:sp>
      <p:sp>
        <p:nvSpPr>
          <p:cNvPr id="7" name="Rectangle 6"/>
          <p:cNvSpPr/>
          <p:nvPr/>
        </p:nvSpPr>
        <p:spPr bwMode="auto">
          <a:xfrm>
            <a:off x="404463" y="3996727"/>
            <a:ext cx="8363130" cy="1308392"/>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342900" rIns="137160" bIns="109728" numCol="1" spcCol="0" rtlCol="0" fromWordArt="0" anchor="t" anchorCtr="0" forceAA="0" compatLnSpc="1">
            <a:prstTxWarp prst="textNoShape">
              <a:avLst/>
            </a:prstTxWarp>
            <a:noAutofit/>
          </a:bodyPr>
          <a:lstStyle/>
          <a:p>
            <a:pPr defTabSz="699354">
              <a:lnSpc>
                <a:spcPct val="90000"/>
              </a:lnSpc>
              <a:defRPr/>
            </a:pPr>
            <a:r>
              <a:rPr lang="en-US" kern="0" dirty="0">
                <a:solidFill>
                  <a:srgbClr val="0072C6"/>
                </a:solidFill>
                <a:latin typeface="Segoe UI Semibold" panose="020B0702040204020203" pitchFamily="34" charset="0"/>
                <a:ea typeface="Segoe UI" pitchFamily="34" charset="0"/>
                <a:cs typeface="Segoe UI Semibold" panose="020B0702040204020203" pitchFamily="34" charset="0"/>
              </a:rPr>
              <a:t>CLOUD PLATFORM RELIABILITY </a:t>
            </a:r>
            <a:endParaRPr lang="en-US" kern="0" dirty="0">
              <a:solidFill>
                <a:srgbClr val="505050"/>
              </a:solidFill>
              <a:ea typeface="Segoe UI" pitchFamily="34" charset="0"/>
              <a:cs typeface="Segoe UI" pitchFamily="34" charset="0"/>
            </a:endParaRPr>
          </a:p>
          <a:p>
            <a:pPr defTabSz="699354">
              <a:lnSpc>
                <a:spcPct val="90000"/>
              </a:lnSpc>
              <a:defRPr/>
            </a:pPr>
            <a:r>
              <a:rPr lang="en-US" sz="1500" kern="0" dirty="0">
                <a:solidFill>
                  <a:srgbClr val="505050"/>
                </a:solidFill>
                <a:ea typeface="Segoe UI" pitchFamily="34" charset="0"/>
                <a:cs typeface="Segoe UI" pitchFamily="34" charset="0"/>
              </a:rPr>
              <a:t>Availability, change orchestration, monitoring, communications, recommendations</a:t>
            </a:r>
          </a:p>
        </p:txBody>
      </p:sp>
      <p:grpSp>
        <p:nvGrpSpPr>
          <p:cNvPr id="10" name="Group 9"/>
          <p:cNvGrpSpPr/>
          <p:nvPr/>
        </p:nvGrpSpPr>
        <p:grpSpPr>
          <a:xfrm>
            <a:off x="4218283" y="3633666"/>
            <a:ext cx="684815" cy="450404"/>
            <a:chOff x="5624376" y="3701887"/>
            <a:chExt cx="913087" cy="600539"/>
          </a:xfrm>
        </p:grpSpPr>
        <p:sp>
          <p:nvSpPr>
            <p:cNvPr id="26" name="Freeform 886"/>
            <p:cNvSpPr>
              <a:spLocks/>
            </p:cNvSpPr>
            <p:nvPr/>
          </p:nvSpPr>
          <p:spPr bwMode="auto">
            <a:xfrm flipH="1">
              <a:off x="5624376" y="3701887"/>
              <a:ext cx="913087" cy="600539"/>
            </a:xfrm>
            <a:custGeom>
              <a:avLst/>
              <a:gdLst>
                <a:gd name="T0" fmla="*/ 290 w 346"/>
                <a:gd name="T1" fmla="*/ 100 h 228"/>
                <a:gd name="T2" fmla="*/ 290 w 346"/>
                <a:gd name="T3" fmla="*/ 96 h 228"/>
                <a:gd name="T4" fmla="*/ 195 w 346"/>
                <a:gd name="T5" fmla="*/ 0 h 228"/>
                <a:gd name="T6" fmla="*/ 115 w 346"/>
                <a:gd name="T7" fmla="*/ 43 h 228"/>
                <a:gd name="T8" fmla="*/ 89 w 346"/>
                <a:gd name="T9" fmla="*/ 36 h 228"/>
                <a:gd name="T10" fmla="*/ 59 w 346"/>
                <a:gd name="T11" fmla="*/ 45 h 228"/>
                <a:gd name="T12" fmla="*/ 34 w 346"/>
                <a:gd name="T13" fmla="*/ 90 h 228"/>
                <a:gd name="T14" fmla="*/ 0 w 346"/>
                <a:gd name="T15" fmla="*/ 153 h 228"/>
                <a:gd name="T16" fmla="*/ 66 w 346"/>
                <a:gd name="T17" fmla="*/ 228 h 228"/>
                <a:gd name="T18" fmla="*/ 75 w 346"/>
                <a:gd name="T19" fmla="*/ 228 h 228"/>
                <a:gd name="T20" fmla="*/ 82 w 346"/>
                <a:gd name="T21" fmla="*/ 228 h 228"/>
                <a:gd name="T22" fmla="*/ 238 w 346"/>
                <a:gd name="T23" fmla="*/ 228 h 228"/>
                <a:gd name="T24" fmla="*/ 241 w 346"/>
                <a:gd name="T25" fmla="*/ 228 h 228"/>
                <a:gd name="T26" fmla="*/ 245 w 346"/>
                <a:gd name="T27" fmla="*/ 228 h 228"/>
                <a:gd name="T28" fmla="*/ 257 w 346"/>
                <a:gd name="T29" fmla="*/ 228 h 228"/>
                <a:gd name="T30" fmla="*/ 281 w 346"/>
                <a:gd name="T31" fmla="*/ 228 h 228"/>
                <a:gd name="T32" fmla="*/ 346 w 346"/>
                <a:gd name="T33" fmla="*/ 164 h 228"/>
                <a:gd name="T34" fmla="*/ 290 w 346"/>
                <a:gd name="T35" fmla="*/ 10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228">
                  <a:moveTo>
                    <a:pt x="290" y="100"/>
                  </a:moveTo>
                  <a:cubicBezTo>
                    <a:pt x="290" y="99"/>
                    <a:pt x="290" y="97"/>
                    <a:pt x="290" y="96"/>
                  </a:cubicBezTo>
                  <a:cubicBezTo>
                    <a:pt x="290" y="43"/>
                    <a:pt x="248" y="0"/>
                    <a:pt x="195" y="0"/>
                  </a:cubicBezTo>
                  <a:cubicBezTo>
                    <a:pt x="162" y="0"/>
                    <a:pt x="133" y="17"/>
                    <a:pt x="115" y="43"/>
                  </a:cubicBezTo>
                  <a:cubicBezTo>
                    <a:pt x="108" y="38"/>
                    <a:pt x="99" y="36"/>
                    <a:pt x="89" y="36"/>
                  </a:cubicBezTo>
                  <a:cubicBezTo>
                    <a:pt x="78" y="36"/>
                    <a:pt x="67" y="39"/>
                    <a:pt x="59" y="45"/>
                  </a:cubicBezTo>
                  <a:cubicBezTo>
                    <a:pt x="44" y="55"/>
                    <a:pt x="34" y="71"/>
                    <a:pt x="34" y="90"/>
                  </a:cubicBezTo>
                  <a:cubicBezTo>
                    <a:pt x="14" y="103"/>
                    <a:pt x="0" y="127"/>
                    <a:pt x="0" y="153"/>
                  </a:cubicBezTo>
                  <a:cubicBezTo>
                    <a:pt x="0" y="192"/>
                    <a:pt x="29" y="223"/>
                    <a:pt x="66" y="228"/>
                  </a:cubicBezTo>
                  <a:cubicBezTo>
                    <a:pt x="69" y="228"/>
                    <a:pt x="72" y="228"/>
                    <a:pt x="75" y="228"/>
                  </a:cubicBezTo>
                  <a:cubicBezTo>
                    <a:pt x="77" y="228"/>
                    <a:pt x="80" y="228"/>
                    <a:pt x="82" y="228"/>
                  </a:cubicBezTo>
                  <a:cubicBezTo>
                    <a:pt x="117" y="228"/>
                    <a:pt x="199" y="228"/>
                    <a:pt x="238" y="228"/>
                  </a:cubicBezTo>
                  <a:cubicBezTo>
                    <a:pt x="239" y="228"/>
                    <a:pt x="240" y="228"/>
                    <a:pt x="241" y="228"/>
                  </a:cubicBezTo>
                  <a:cubicBezTo>
                    <a:pt x="245" y="228"/>
                    <a:pt x="245" y="228"/>
                    <a:pt x="245" y="228"/>
                  </a:cubicBezTo>
                  <a:cubicBezTo>
                    <a:pt x="247" y="228"/>
                    <a:pt x="253" y="228"/>
                    <a:pt x="257" y="228"/>
                  </a:cubicBezTo>
                  <a:cubicBezTo>
                    <a:pt x="281" y="228"/>
                    <a:pt x="281" y="228"/>
                    <a:pt x="281" y="228"/>
                  </a:cubicBezTo>
                  <a:cubicBezTo>
                    <a:pt x="317" y="227"/>
                    <a:pt x="346" y="199"/>
                    <a:pt x="346" y="164"/>
                  </a:cubicBezTo>
                  <a:cubicBezTo>
                    <a:pt x="346" y="131"/>
                    <a:pt x="322" y="104"/>
                    <a:pt x="290" y="100"/>
                  </a:cubicBezTo>
                  <a:close/>
                </a:path>
              </a:pathLst>
            </a:custGeom>
            <a:solidFill>
              <a:schemeClr val="bg1"/>
            </a:solidFill>
            <a:ln w="38100">
              <a:solidFill>
                <a:schemeClr val="bg1">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srgbClr val="FFFFFF"/>
                </a:solidFill>
              </a:endParaRPr>
            </a:p>
          </p:txBody>
        </p:sp>
        <p:sp>
          <p:nvSpPr>
            <p:cNvPr id="28" name="Plus 27"/>
            <p:cNvSpPr/>
            <p:nvPr/>
          </p:nvSpPr>
          <p:spPr>
            <a:xfrm>
              <a:off x="5907221" y="3892184"/>
              <a:ext cx="347396" cy="347396"/>
            </a:xfrm>
            <a:prstGeom prst="mathPlus">
              <a:avLst/>
            </a:prstGeom>
            <a:solidFill>
              <a:schemeClr val="bg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srgbClr val="FFFFFF"/>
                </a:solidFill>
              </a:endParaRPr>
            </a:p>
          </p:txBody>
        </p:sp>
      </p:grpSp>
      <p:sp>
        <p:nvSpPr>
          <p:cNvPr id="3" name="Title 2">
            <a:extLst>
              <a:ext uri="{FF2B5EF4-FFF2-40B4-BE49-F238E27FC236}">
                <a16:creationId xmlns:a16="http://schemas.microsoft.com/office/drawing/2014/main" id="{0D3AC0D3-823B-44AC-829B-F1AE00F8056F}"/>
              </a:ext>
            </a:extLst>
          </p:cNvPr>
          <p:cNvSpPr>
            <a:spLocks noGrp="1"/>
          </p:cNvSpPr>
          <p:nvPr>
            <p:ph type="title"/>
          </p:nvPr>
        </p:nvSpPr>
        <p:spPr/>
        <p:txBody>
          <a:bodyPr/>
          <a:lstStyle/>
          <a:p>
            <a:r>
              <a:rPr lang="en-US" dirty="0"/>
              <a:t>Azure is a cloud partnership</a:t>
            </a:r>
          </a:p>
        </p:txBody>
      </p:sp>
    </p:spTree>
    <p:extLst>
      <p:ext uri="{BB962C8B-B14F-4D97-AF65-F5344CB8AC3E}">
        <p14:creationId xmlns:p14="http://schemas.microsoft.com/office/powerpoint/2010/main" val="2383031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11486-EC36-48C5-B24F-5996CD308114}"/>
              </a:ext>
            </a:extLst>
          </p:cNvPr>
          <p:cNvSpPr>
            <a:spLocks noGrp="1"/>
          </p:cNvSpPr>
          <p:nvPr>
            <p:ph type="title"/>
          </p:nvPr>
        </p:nvSpPr>
        <p:spPr/>
        <p:txBody>
          <a:bodyPr/>
          <a:lstStyle/>
          <a:p>
            <a:r>
              <a:rPr lang="en-US" dirty="0"/>
              <a:t>Monitoring and Alerting</a:t>
            </a:r>
          </a:p>
        </p:txBody>
      </p:sp>
      <p:sp>
        <p:nvSpPr>
          <p:cNvPr id="19" name="Text Placeholder 18">
            <a:extLst>
              <a:ext uri="{FF2B5EF4-FFF2-40B4-BE49-F238E27FC236}">
                <a16:creationId xmlns:a16="http://schemas.microsoft.com/office/drawing/2014/main" id="{98FF8C5C-E646-482F-BC1E-19BA1B0EAAF8}"/>
              </a:ext>
            </a:extLst>
          </p:cNvPr>
          <p:cNvSpPr>
            <a:spLocks noGrp="1"/>
          </p:cNvSpPr>
          <p:nvPr>
            <p:ph type="body" sz="quarter" idx="10"/>
          </p:nvPr>
        </p:nvSpPr>
        <p:spPr>
          <a:xfrm>
            <a:off x="261188" y="5798546"/>
            <a:ext cx="8574837" cy="919494"/>
          </a:xfrm>
        </p:spPr>
        <p:txBody>
          <a:bodyPr/>
          <a:lstStyle/>
          <a:p>
            <a:r>
              <a:rPr lang="en-US" dirty="0">
                <a:latin typeface="Segoe UI Light" panose="020B0502040204020203" pitchFamily="34" charset="0"/>
                <a:cs typeface="Segoe UI Light" panose="020B0502040204020203" pitchFamily="34" charset="0"/>
                <a:hlinkClick r:id="rId3"/>
              </a:rPr>
              <a:t>https://aka.ms/azmonitor/</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hlinkClick r:id="rId4"/>
              </a:rPr>
              <a:t>http://aka.ms/azureadvisor/</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hlinkClick r:id="rId5"/>
              </a:rPr>
              <a:t>http://aka.ms/azureresourcehealth/</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p>
        </p:txBody>
      </p:sp>
      <p:sp>
        <p:nvSpPr>
          <p:cNvPr id="3" name="Rectangle 2">
            <a:extLst>
              <a:ext uri="{FF2B5EF4-FFF2-40B4-BE49-F238E27FC236}">
                <a16:creationId xmlns:a16="http://schemas.microsoft.com/office/drawing/2014/main" id="{FBBC3E18-E875-4469-9AAA-14BF1307802F}"/>
              </a:ext>
            </a:extLst>
          </p:cNvPr>
          <p:cNvSpPr/>
          <p:nvPr/>
        </p:nvSpPr>
        <p:spPr>
          <a:xfrm>
            <a:off x="3201401" y="2640200"/>
            <a:ext cx="2771754" cy="281426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7" fontAlgn="auto">
              <a:spcBef>
                <a:spcPts val="0"/>
              </a:spcBef>
              <a:spcAft>
                <a:spcPts val="0"/>
              </a:spcAft>
            </a:pPr>
            <a:endParaRPr lang="en-US" sz="1050" b="0" kern="0" dirty="0">
              <a:solidFill>
                <a:sysClr val="windowText" lastClr="000000"/>
              </a:solidFill>
              <a:latin typeface="Segoe UI"/>
            </a:endParaRPr>
          </a:p>
        </p:txBody>
      </p:sp>
      <p:sp>
        <p:nvSpPr>
          <p:cNvPr id="4" name="Rectangle 3">
            <a:extLst>
              <a:ext uri="{FF2B5EF4-FFF2-40B4-BE49-F238E27FC236}">
                <a16:creationId xmlns:a16="http://schemas.microsoft.com/office/drawing/2014/main" id="{35A9164F-8154-4638-8556-AC3211A07EA2}"/>
              </a:ext>
            </a:extLst>
          </p:cNvPr>
          <p:cNvSpPr/>
          <p:nvPr/>
        </p:nvSpPr>
        <p:spPr>
          <a:xfrm>
            <a:off x="6190754" y="2640201"/>
            <a:ext cx="2771754" cy="281426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7" fontAlgn="auto">
              <a:spcBef>
                <a:spcPts val="0"/>
              </a:spcBef>
              <a:spcAft>
                <a:spcPts val="0"/>
              </a:spcAft>
            </a:pPr>
            <a:endParaRPr lang="en-US" sz="1050" b="0" kern="0" dirty="0">
              <a:solidFill>
                <a:sysClr val="windowText" lastClr="000000"/>
              </a:solidFill>
              <a:latin typeface="Segoe UI"/>
            </a:endParaRPr>
          </a:p>
        </p:txBody>
      </p:sp>
      <p:sp>
        <p:nvSpPr>
          <p:cNvPr id="5" name="Rectangle 4">
            <a:extLst>
              <a:ext uri="{FF2B5EF4-FFF2-40B4-BE49-F238E27FC236}">
                <a16:creationId xmlns:a16="http://schemas.microsoft.com/office/drawing/2014/main" id="{36707BFB-77FC-45D5-A1D5-1B18C8746287}"/>
              </a:ext>
            </a:extLst>
          </p:cNvPr>
          <p:cNvSpPr/>
          <p:nvPr/>
        </p:nvSpPr>
        <p:spPr>
          <a:xfrm>
            <a:off x="198634" y="2640200"/>
            <a:ext cx="2770239" cy="281426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7" fontAlgn="auto">
              <a:spcBef>
                <a:spcPts val="0"/>
              </a:spcBef>
              <a:spcAft>
                <a:spcPts val="0"/>
              </a:spcAft>
            </a:pPr>
            <a:endParaRPr lang="en-US" sz="1050" b="0" kern="0" dirty="0">
              <a:solidFill>
                <a:sysClr val="windowText" lastClr="000000"/>
              </a:solidFill>
              <a:latin typeface="Segoe UI"/>
            </a:endParaRPr>
          </a:p>
        </p:txBody>
      </p:sp>
      <p:sp>
        <p:nvSpPr>
          <p:cNvPr id="6" name="TextBox 5">
            <a:extLst>
              <a:ext uri="{FF2B5EF4-FFF2-40B4-BE49-F238E27FC236}">
                <a16:creationId xmlns:a16="http://schemas.microsoft.com/office/drawing/2014/main" id="{8D80E22A-EA1B-4047-A920-708B6B5329B3}"/>
              </a:ext>
            </a:extLst>
          </p:cNvPr>
          <p:cNvSpPr txBox="1"/>
          <p:nvPr/>
        </p:nvSpPr>
        <p:spPr>
          <a:xfrm>
            <a:off x="3398727" y="2805799"/>
            <a:ext cx="2768800" cy="369332"/>
          </a:xfrm>
          <a:prstGeom prst="rect">
            <a:avLst/>
          </a:prstGeom>
          <a:noFill/>
        </p:spPr>
        <p:txBody>
          <a:bodyPr wrap="square" rtlCol="0">
            <a:spAutoFit/>
          </a:bodyPr>
          <a:lstStyle/>
          <a:p>
            <a:pPr defTabSz="914247" fontAlgn="auto">
              <a:spcBef>
                <a:spcPts val="0"/>
              </a:spcBef>
              <a:spcAft>
                <a:spcPts val="0"/>
              </a:spcAft>
            </a:pPr>
            <a:r>
              <a:rPr lang="en-US" b="0" kern="0" dirty="0">
                <a:solidFill>
                  <a:prstClr val="white"/>
                </a:solidFill>
                <a:latin typeface="Segoe UI (Body)"/>
                <a:cs typeface="Segoe UI Semibold" panose="020B0702040204020203" pitchFamily="34" charset="0"/>
              </a:rPr>
              <a:t>Azure Advisor</a:t>
            </a:r>
          </a:p>
        </p:txBody>
      </p:sp>
      <p:sp>
        <p:nvSpPr>
          <p:cNvPr id="7" name="TextBox 6">
            <a:extLst>
              <a:ext uri="{FF2B5EF4-FFF2-40B4-BE49-F238E27FC236}">
                <a16:creationId xmlns:a16="http://schemas.microsoft.com/office/drawing/2014/main" id="{EBA961AB-D786-4D53-896D-CB32E705F324}"/>
              </a:ext>
            </a:extLst>
          </p:cNvPr>
          <p:cNvSpPr txBox="1"/>
          <p:nvPr/>
        </p:nvSpPr>
        <p:spPr>
          <a:xfrm>
            <a:off x="6337210" y="2805799"/>
            <a:ext cx="2643926" cy="369332"/>
          </a:xfrm>
          <a:prstGeom prst="rect">
            <a:avLst/>
          </a:prstGeom>
          <a:noFill/>
        </p:spPr>
        <p:txBody>
          <a:bodyPr wrap="square" rtlCol="0">
            <a:spAutoFit/>
          </a:bodyPr>
          <a:lstStyle>
            <a:defPPr>
              <a:defRPr lang="en-US"/>
            </a:defPPr>
            <a:lvl1pPr defTabSz="1243493">
              <a:defRPr sz="2000" kern="0">
                <a:solidFill>
                  <a:schemeClr val="bg1"/>
                </a:solidFill>
                <a:latin typeface="Segoe UI Semibold" panose="020B0702040204020203" pitchFamily="34" charset="0"/>
                <a:cs typeface="Segoe UI Semibold" panose="020B0702040204020203" pitchFamily="34" charset="0"/>
              </a:defRPr>
            </a:lvl1pPr>
          </a:lstStyle>
          <a:p>
            <a:pPr defTabSz="914247" fontAlgn="auto">
              <a:spcBef>
                <a:spcPts val="0"/>
              </a:spcBef>
              <a:spcAft>
                <a:spcPts val="0"/>
              </a:spcAft>
            </a:pPr>
            <a:r>
              <a:rPr lang="en-US" sz="1800" b="0" dirty="0">
                <a:solidFill>
                  <a:prstClr val="white"/>
                </a:solidFill>
                <a:latin typeface="Segoe UI (Body)"/>
              </a:rPr>
              <a:t>Azure Resource Health</a:t>
            </a:r>
          </a:p>
        </p:txBody>
      </p:sp>
      <p:sp>
        <p:nvSpPr>
          <p:cNvPr id="8" name="TextBox 7">
            <a:extLst>
              <a:ext uri="{FF2B5EF4-FFF2-40B4-BE49-F238E27FC236}">
                <a16:creationId xmlns:a16="http://schemas.microsoft.com/office/drawing/2014/main" id="{B10CF003-81E7-4C4D-8872-EAC06B8F4FBF}"/>
              </a:ext>
            </a:extLst>
          </p:cNvPr>
          <p:cNvSpPr txBox="1"/>
          <p:nvPr/>
        </p:nvSpPr>
        <p:spPr>
          <a:xfrm>
            <a:off x="449493" y="2805798"/>
            <a:ext cx="2451254" cy="369332"/>
          </a:xfrm>
          <a:prstGeom prst="rect">
            <a:avLst/>
          </a:prstGeom>
          <a:noFill/>
        </p:spPr>
        <p:txBody>
          <a:bodyPr wrap="square" rtlCol="0">
            <a:spAutoFit/>
          </a:bodyPr>
          <a:lstStyle/>
          <a:p>
            <a:pPr defTabSz="914247" fontAlgn="auto">
              <a:spcBef>
                <a:spcPts val="0"/>
              </a:spcBef>
              <a:spcAft>
                <a:spcPts val="0"/>
              </a:spcAft>
            </a:pPr>
            <a:r>
              <a:rPr lang="en-US" b="0" kern="0" dirty="0">
                <a:solidFill>
                  <a:prstClr val="white"/>
                </a:solidFill>
                <a:latin typeface="Segoe UI (Body)"/>
                <a:cs typeface="Segoe UI Semibold" panose="020B0702040204020203" pitchFamily="34" charset="0"/>
              </a:rPr>
              <a:t>Azure Monitor</a:t>
            </a:r>
          </a:p>
        </p:txBody>
      </p:sp>
      <p:cxnSp>
        <p:nvCxnSpPr>
          <p:cNvPr id="9" name="Straight Connector 8">
            <a:extLst>
              <a:ext uri="{FF2B5EF4-FFF2-40B4-BE49-F238E27FC236}">
                <a16:creationId xmlns:a16="http://schemas.microsoft.com/office/drawing/2014/main" id="{F776287E-7D4D-4950-9513-8522A5631E4C}"/>
              </a:ext>
            </a:extLst>
          </p:cNvPr>
          <p:cNvCxnSpPr/>
          <p:nvPr/>
        </p:nvCxnSpPr>
        <p:spPr>
          <a:xfrm>
            <a:off x="3398728" y="3155497"/>
            <a:ext cx="2377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B4A63F-C94B-4B96-B481-8C2FA698603A}"/>
              </a:ext>
            </a:extLst>
          </p:cNvPr>
          <p:cNvCxnSpPr/>
          <p:nvPr/>
        </p:nvCxnSpPr>
        <p:spPr>
          <a:xfrm>
            <a:off x="6337210" y="3155497"/>
            <a:ext cx="2377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BEA9E9-9B2A-4F28-BADC-53AA05588C49}"/>
              </a:ext>
            </a:extLst>
          </p:cNvPr>
          <p:cNvCxnSpPr/>
          <p:nvPr/>
        </p:nvCxnSpPr>
        <p:spPr>
          <a:xfrm>
            <a:off x="375118" y="3149875"/>
            <a:ext cx="2377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41DD4B-0E69-4383-89E3-7DDBADD6C040}"/>
              </a:ext>
            </a:extLst>
          </p:cNvPr>
          <p:cNvSpPr txBox="1"/>
          <p:nvPr/>
        </p:nvSpPr>
        <p:spPr>
          <a:xfrm>
            <a:off x="3398728" y="3181678"/>
            <a:ext cx="2363432" cy="1623521"/>
          </a:xfrm>
          <a:prstGeom prst="rect">
            <a:avLst/>
          </a:prstGeom>
          <a:noFill/>
        </p:spPr>
        <p:txBody>
          <a:bodyPr wrap="square" rtlCol="0">
            <a:spAutoFit/>
          </a:bodyPr>
          <a:lstStyle/>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Personalized recommendation guide helping you follow best practices</a:t>
            </a:r>
          </a:p>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Optimize across four areas -high availability, performance, security, and cost</a:t>
            </a:r>
          </a:p>
        </p:txBody>
      </p:sp>
      <p:sp>
        <p:nvSpPr>
          <p:cNvPr id="13" name="TextBox 12">
            <a:extLst>
              <a:ext uri="{FF2B5EF4-FFF2-40B4-BE49-F238E27FC236}">
                <a16:creationId xmlns:a16="http://schemas.microsoft.com/office/drawing/2014/main" id="{E5FB479B-442A-4AD4-A360-26076A8683FB}"/>
              </a:ext>
            </a:extLst>
          </p:cNvPr>
          <p:cNvSpPr txBox="1"/>
          <p:nvPr/>
        </p:nvSpPr>
        <p:spPr>
          <a:xfrm>
            <a:off x="6405230" y="3192921"/>
            <a:ext cx="2400784" cy="1700466"/>
          </a:xfrm>
          <a:prstGeom prst="rect">
            <a:avLst/>
          </a:prstGeom>
          <a:noFill/>
        </p:spPr>
        <p:txBody>
          <a:bodyPr wrap="square" rtlCol="0">
            <a:spAutoFit/>
          </a:bodyPr>
          <a:lstStyle/>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Diagnose and get support when an Azure issue impacts your resources</a:t>
            </a:r>
          </a:p>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Guides you through solutions to mitigate issues with Azure resources</a:t>
            </a:r>
          </a:p>
          <a:p>
            <a:pPr defTabSz="914247" fontAlgn="auto">
              <a:spcBef>
                <a:spcPts val="0"/>
              </a:spcBef>
              <a:spcAft>
                <a:spcPts val="600"/>
              </a:spcAft>
            </a:pPr>
            <a:endParaRPr lang="en-US" sz="1350" b="0" kern="0" dirty="0">
              <a:solidFill>
                <a:prstClr val="white"/>
              </a:solidFill>
              <a:latin typeface="Segoe UI Light" panose="020B0502040204020203" pitchFamily="34" charset="0"/>
              <a:cs typeface="Segoe UI Light" panose="020B0502040204020203" pitchFamily="34" charset="0"/>
            </a:endParaRPr>
          </a:p>
        </p:txBody>
      </p:sp>
      <p:sp>
        <p:nvSpPr>
          <p:cNvPr id="14" name="TextBox 13">
            <a:extLst>
              <a:ext uri="{FF2B5EF4-FFF2-40B4-BE49-F238E27FC236}">
                <a16:creationId xmlns:a16="http://schemas.microsoft.com/office/drawing/2014/main" id="{E34736C0-1FC6-4619-86DF-924AF8A7DE81}"/>
              </a:ext>
            </a:extLst>
          </p:cNvPr>
          <p:cNvSpPr txBox="1"/>
          <p:nvPr/>
        </p:nvSpPr>
        <p:spPr>
          <a:xfrm>
            <a:off x="449494" y="3198008"/>
            <a:ext cx="2302727" cy="1700466"/>
          </a:xfrm>
          <a:prstGeom prst="rect">
            <a:avLst/>
          </a:prstGeom>
          <a:noFill/>
        </p:spPr>
        <p:txBody>
          <a:bodyPr wrap="square" rtlCol="0">
            <a:spAutoFit/>
          </a:bodyPr>
          <a:lstStyle/>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Native monitoring and diagnostics for all your Azure resources</a:t>
            </a:r>
          </a:p>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Monitor, diagnose, alert, and be notified of events in your cloud infrastructure</a:t>
            </a:r>
          </a:p>
          <a:p>
            <a:pPr defTabSz="914247" fontAlgn="auto">
              <a:spcBef>
                <a:spcPts val="0"/>
              </a:spcBef>
              <a:spcAft>
                <a:spcPts val="600"/>
              </a:spcAft>
            </a:pPr>
            <a:endParaRPr lang="en-US" sz="1350" b="0" kern="0" dirty="0">
              <a:solidFill>
                <a:prstClr val="whit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6454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8D64CF-0ADE-4CA1-8572-EADA659468A1}"/>
              </a:ext>
            </a:extLst>
          </p:cNvPr>
          <p:cNvSpPr>
            <a:spLocks noGrp="1"/>
          </p:cNvSpPr>
          <p:nvPr>
            <p:ph type="ctrTitle" sz="quarter"/>
          </p:nvPr>
        </p:nvSpPr>
        <p:spPr/>
        <p:txBody>
          <a:bodyPr/>
          <a:lstStyle/>
          <a:p>
            <a:r>
              <a:rPr lang="en-US" sz="4000" dirty="0"/>
              <a:t>Design an application monitoring and alerting strategy</a:t>
            </a:r>
          </a:p>
        </p:txBody>
      </p:sp>
      <p:sp>
        <p:nvSpPr>
          <p:cNvPr id="6" name="Subtitle 5">
            <a:extLst>
              <a:ext uri="{FF2B5EF4-FFF2-40B4-BE49-F238E27FC236}">
                <a16:creationId xmlns:a16="http://schemas.microsoft.com/office/drawing/2014/main" id="{63D15067-A858-486F-B33B-2D1E14333555}"/>
              </a:ext>
            </a:extLst>
          </p:cNvPr>
          <p:cNvSpPr>
            <a:spLocks noGrp="1"/>
          </p:cNvSpPr>
          <p:nvPr>
            <p:ph type="subTitle" sz="quarter" idx="1"/>
          </p:nvPr>
        </p:nvSpPr>
        <p:spPr/>
        <p:txBody>
          <a:bodyPr>
            <a:normAutofit fontScale="92500" lnSpcReduction="20000"/>
          </a:bodyPr>
          <a:lstStyle/>
          <a:p>
            <a:r>
              <a:rPr lang="en-US" sz="2400" dirty="0"/>
              <a:t>Determine the appropriate Microsoft products and services for monitoring applications on Azure</a:t>
            </a:r>
          </a:p>
          <a:p>
            <a:r>
              <a:rPr lang="en-US" sz="2400" dirty="0"/>
              <a:t>Define solutions for analyzing logs and enabling alerts using Azure Log Analytics</a:t>
            </a:r>
          </a:p>
          <a:p>
            <a:r>
              <a:rPr lang="en-US" sz="2400" dirty="0"/>
              <a:t>Define solutions for analyzing performance metrics and enabling alerts using Azure Monitor</a:t>
            </a:r>
          </a:p>
          <a:p>
            <a:r>
              <a:rPr lang="en-US" sz="2400" dirty="0"/>
              <a:t>Define a solution for monitoring applications and enabling alerts using Application Insights</a:t>
            </a:r>
          </a:p>
        </p:txBody>
      </p:sp>
      <p:sp>
        <p:nvSpPr>
          <p:cNvPr id="7" name="Text Placeholder 6">
            <a:extLst>
              <a:ext uri="{FF2B5EF4-FFF2-40B4-BE49-F238E27FC236}">
                <a16:creationId xmlns:a16="http://schemas.microsoft.com/office/drawing/2014/main" id="{609ADB62-C7AA-4B53-83A9-55D5B7B0E64C}"/>
              </a:ext>
            </a:extLst>
          </p:cNvPr>
          <p:cNvSpPr>
            <a:spLocks noGrp="1"/>
          </p:cNvSpPr>
          <p:nvPr>
            <p:ph type="body" sz="quarter" idx="10"/>
          </p:nvPr>
        </p:nvSpPr>
        <p:spPr/>
        <p:style>
          <a:lnRef idx="2">
            <a:schemeClr val="accent2"/>
          </a:lnRef>
          <a:fillRef idx="1">
            <a:schemeClr val="lt1"/>
          </a:fillRef>
          <a:effectRef idx="0">
            <a:schemeClr val="accent2"/>
          </a:effectRef>
          <a:fontRef idx="minor">
            <a:schemeClr val="dk1"/>
          </a:fontRef>
        </p:style>
        <p:txBody>
          <a:bodyPr/>
          <a:lstStyle/>
          <a:p>
            <a:pPr marL="0" indent="0">
              <a:buNone/>
            </a:pPr>
            <a:endParaRPr lang="en-US" dirty="0"/>
          </a:p>
        </p:txBody>
      </p:sp>
      <p:sp>
        <p:nvSpPr>
          <p:cNvPr id="8" name="Text Placeholder 7">
            <a:extLst>
              <a:ext uri="{FF2B5EF4-FFF2-40B4-BE49-F238E27FC236}">
                <a16:creationId xmlns:a16="http://schemas.microsoft.com/office/drawing/2014/main" id="{041176C3-A54B-431B-9644-B4FF10CFD4BB}"/>
              </a:ext>
            </a:extLst>
          </p:cNvPr>
          <p:cNvSpPr>
            <a:spLocks noGrp="1"/>
          </p:cNvSpPr>
          <p:nvPr>
            <p:ph type="body" sz="quarter" idx="11"/>
          </p:nvPr>
        </p:nvSpPr>
        <p:spPr/>
        <p:txBody>
          <a:bodyPr/>
          <a:lstStyle/>
          <a:p>
            <a:r>
              <a:rPr lang="en-US" dirty="0"/>
              <a:t>https://www.microsoft.com/en-ie/learning/exam-70-535.aspx</a:t>
            </a:r>
          </a:p>
        </p:txBody>
      </p:sp>
      <p:sp>
        <p:nvSpPr>
          <p:cNvPr id="9" name="Freeform 5">
            <a:extLst>
              <a:ext uri="{FF2B5EF4-FFF2-40B4-BE49-F238E27FC236}">
                <a16:creationId xmlns:a16="http://schemas.microsoft.com/office/drawing/2014/main" id="{26B06E6A-C504-410A-A73A-4BDD0072EA91}"/>
              </a:ext>
            </a:extLst>
          </p:cNvPr>
          <p:cNvSpPr>
            <a:spLocks/>
          </p:cNvSpPr>
          <p:nvPr/>
        </p:nvSpPr>
        <p:spPr bwMode="auto">
          <a:xfrm>
            <a:off x="597160" y="2946792"/>
            <a:ext cx="2243471" cy="1277323"/>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10" name="Picture 2" descr="Image result for triangle alert azure">
            <a:extLst>
              <a:ext uri="{FF2B5EF4-FFF2-40B4-BE49-F238E27FC236}">
                <a16:creationId xmlns:a16="http://schemas.microsoft.com/office/drawing/2014/main" id="{8220256E-2D0D-4EB0-9F66-F5111962997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20881" y="3267169"/>
            <a:ext cx="1367494" cy="1367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733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visibility mean to you?</a:t>
            </a:r>
          </a:p>
        </p:txBody>
      </p:sp>
      <p:grpSp>
        <p:nvGrpSpPr>
          <p:cNvPr id="4" name="Group 3"/>
          <p:cNvGrpSpPr/>
          <p:nvPr/>
        </p:nvGrpSpPr>
        <p:grpSpPr>
          <a:xfrm>
            <a:off x="3018619" y="3570156"/>
            <a:ext cx="958052" cy="2862805"/>
            <a:chOff x="6877823" y="2981768"/>
            <a:chExt cx="898581" cy="2685093"/>
          </a:xfrm>
          <a:solidFill>
            <a:schemeClr val="accent4">
              <a:lumMod val="75000"/>
            </a:schemeClr>
          </a:solidFill>
        </p:grpSpPr>
        <p:sp>
          <p:nvSpPr>
            <p:cNvPr id="5"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p:cNvGrpSpPr/>
            <p:nvPr/>
          </p:nvGrpSpPr>
          <p:grpSpPr>
            <a:xfrm>
              <a:off x="6877823" y="2981768"/>
              <a:ext cx="898581" cy="2685093"/>
              <a:chOff x="6125069" y="3378167"/>
              <a:chExt cx="401637" cy="1200151"/>
            </a:xfrm>
            <a:grpFill/>
          </p:grpSpPr>
          <p:sp>
            <p:nvSpPr>
              <p:cNvPr id="7"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nvGrpSpPr>
              <p:cNvPr id="9" name="Group 8"/>
              <p:cNvGrpSpPr/>
              <p:nvPr/>
            </p:nvGrpSpPr>
            <p:grpSpPr>
              <a:xfrm>
                <a:off x="6199681" y="3378167"/>
                <a:ext cx="327025" cy="1200151"/>
                <a:chOff x="6199681" y="3378167"/>
                <a:chExt cx="327025" cy="1200151"/>
              </a:xfrm>
              <a:grpFill/>
            </p:grpSpPr>
            <p:sp>
              <p:nvSpPr>
                <p:cNvPr id="10" name="Freeform 115"/>
                <p:cNvSpPr>
                  <a:spLocks/>
                </p:cNvSpPr>
                <p:nvPr/>
              </p:nvSpPr>
              <p:spPr bwMode="auto">
                <a:xfrm>
                  <a:off x="6240248" y="3378167"/>
                  <a:ext cx="185380" cy="24684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 name="connsiteX0" fmla="*/ 9380 w 9883"/>
                    <a:gd name="connsiteY0" fmla="*/ 7914 h 10000"/>
                    <a:gd name="connsiteX1" fmla="*/ 8386 w 9883"/>
                    <a:gd name="connsiteY1" fmla="*/ 7914 h 10000"/>
                    <a:gd name="connsiteX2" fmla="*/ 8759 w 9883"/>
                    <a:gd name="connsiteY2" fmla="*/ 6631 h 10000"/>
                    <a:gd name="connsiteX3" fmla="*/ 9007 w 9883"/>
                    <a:gd name="connsiteY3" fmla="*/ 6203 h 10000"/>
                    <a:gd name="connsiteX4" fmla="*/ 9007 w 9883"/>
                    <a:gd name="connsiteY4" fmla="*/ 6150 h 10000"/>
                    <a:gd name="connsiteX5" fmla="*/ 9007 w 9883"/>
                    <a:gd name="connsiteY5" fmla="*/ 6150 h 10000"/>
                    <a:gd name="connsiteX6" fmla="*/ 9318 w 9883"/>
                    <a:gd name="connsiteY6" fmla="*/ 4706 h 10000"/>
                    <a:gd name="connsiteX7" fmla="*/ 7082 w 9883"/>
                    <a:gd name="connsiteY7" fmla="*/ 1497 h 10000"/>
                    <a:gd name="connsiteX8" fmla="*/ 4100 w 9883"/>
                    <a:gd name="connsiteY8" fmla="*/ 0 h 10000"/>
                    <a:gd name="connsiteX9" fmla="*/ 312 w 9883"/>
                    <a:gd name="connsiteY9" fmla="*/ 4064 h 10000"/>
                    <a:gd name="connsiteX10" fmla="*/ 871 w 9883"/>
                    <a:gd name="connsiteY10" fmla="*/ 6150 h 10000"/>
                    <a:gd name="connsiteX11" fmla="*/ 871 w 9883"/>
                    <a:gd name="connsiteY11" fmla="*/ 6150 h 10000"/>
                    <a:gd name="connsiteX12" fmla="*/ 1492 w 9883"/>
                    <a:gd name="connsiteY12" fmla="*/ 7914 h 10000"/>
                    <a:gd name="connsiteX13" fmla="*/ 1 w 9883"/>
                    <a:gd name="connsiteY13" fmla="*/ 8503 h 10000"/>
                    <a:gd name="connsiteX14" fmla="*/ 1554 w 9883"/>
                    <a:gd name="connsiteY14" fmla="*/ 9840 h 10000"/>
                    <a:gd name="connsiteX15" fmla="*/ 4287 w 9883"/>
                    <a:gd name="connsiteY15" fmla="*/ 10000 h 10000"/>
                    <a:gd name="connsiteX16" fmla="*/ 4473 w 9883"/>
                    <a:gd name="connsiteY16" fmla="*/ 10000 h 10000"/>
                    <a:gd name="connsiteX17" fmla="*/ 4473 w 9883"/>
                    <a:gd name="connsiteY17" fmla="*/ 10000 h 10000"/>
                    <a:gd name="connsiteX18" fmla="*/ 4846 w 9883"/>
                    <a:gd name="connsiteY18" fmla="*/ 10000 h 10000"/>
                    <a:gd name="connsiteX19" fmla="*/ 4970 w 9883"/>
                    <a:gd name="connsiteY19" fmla="*/ 10000 h 10000"/>
                    <a:gd name="connsiteX20" fmla="*/ 5032 w 9883"/>
                    <a:gd name="connsiteY20" fmla="*/ 10000 h 10000"/>
                    <a:gd name="connsiteX21" fmla="*/ 5405 w 9883"/>
                    <a:gd name="connsiteY21" fmla="*/ 10000 h 10000"/>
                    <a:gd name="connsiteX22" fmla="*/ 5405 w 9883"/>
                    <a:gd name="connsiteY22" fmla="*/ 10000 h 10000"/>
                    <a:gd name="connsiteX23" fmla="*/ 5591 w 9883"/>
                    <a:gd name="connsiteY23" fmla="*/ 10000 h 10000"/>
                    <a:gd name="connsiteX24" fmla="*/ 8324 w 9883"/>
                    <a:gd name="connsiteY24" fmla="*/ 9840 h 10000"/>
                    <a:gd name="connsiteX25" fmla="*/ 9877 w 9883"/>
                    <a:gd name="connsiteY25" fmla="*/ 8503 h 10000"/>
                    <a:gd name="connsiteX26" fmla="*/ 9380 w 9883"/>
                    <a:gd name="connsiteY26" fmla="*/ 7914 h 10000"/>
                    <a:gd name="connsiteX0" fmla="*/ 9175 w 9684"/>
                    <a:gd name="connsiteY0" fmla="*/ 7914 h 10000"/>
                    <a:gd name="connsiteX1" fmla="*/ 8169 w 9684"/>
                    <a:gd name="connsiteY1" fmla="*/ 7914 h 10000"/>
                    <a:gd name="connsiteX2" fmla="*/ 8547 w 9684"/>
                    <a:gd name="connsiteY2" fmla="*/ 6631 h 10000"/>
                    <a:gd name="connsiteX3" fmla="*/ 8798 w 9684"/>
                    <a:gd name="connsiteY3" fmla="*/ 6203 h 10000"/>
                    <a:gd name="connsiteX4" fmla="*/ 8798 w 9684"/>
                    <a:gd name="connsiteY4" fmla="*/ 6150 h 10000"/>
                    <a:gd name="connsiteX5" fmla="*/ 8798 w 9684"/>
                    <a:gd name="connsiteY5" fmla="*/ 6150 h 10000"/>
                    <a:gd name="connsiteX6" fmla="*/ 9112 w 9684"/>
                    <a:gd name="connsiteY6" fmla="*/ 4706 h 10000"/>
                    <a:gd name="connsiteX7" fmla="*/ 6850 w 9684"/>
                    <a:gd name="connsiteY7" fmla="*/ 1497 h 10000"/>
                    <a:gd name="connsiteX8" fmla="*/ 3833 w 9684"/>
                    <a:gd name="connsiteY8" fmla="*/ 0 h 10000"/>
                    <a:gd name="connsiteX9" fmla="*/ 0 w 9684"/>
                    <a:gd name="connsiteY9" fmla="*/ 4064 h 10000"/>
                    <a:gd name="connsiteX10" fmla="*/ 565 w 9684"/>
                    <a:gd name="connsiteY10" fmla="*/ 6150 h 10000"/>
                    <a:gd name="connsiteX11" fmla="*/ 565 w 9684"/>
                    <a:gd name="connsiteY11" fmla="*/ 6150 h 10000"/>
                    <a:gd name="connsiteX12" fmla="*/ 1194 w 9684"/>
                    <a:gd name="connsiteY12" fmla="*/ 7914 h 10000"/>
                    <a:gd name="connsiteX13" fmla="*/ 1256 w 9684"/>
                    <a:gd name="connsiteY13" fmla="*/ 9840 h 10000"/>
                    <a:gd name="connsiteX14" fmla="*/ 4022 w 9684"/>
                    <a:gd name="connsiteY14" fmla="*/ 10000 h 10000"/>
                    <a:gd name="connsiteX15" fmla="*/ 4210 w 9684"/>
                    <a:gd name="connsiteY15" fmla="*/ 10000 h 10000"/>
                    <a:gd name="connsiteX16" fmla="*/ 4210 w 9684"/>
                    <a:gd name="connsiteY16" fmla="*/ 10000 h 10000"/>
                    <a:gd name="connsiteX17" fmla="*/ 4587 w 9684"/>
                    <a:gd name="connsiteY17" fmla="*/ 10000 h 10000"/>
                    <a:gd name="connsiteX18" fmla="*/ 4713 w 9684"/>
                    <a:gd name="connsiteY18" fmla="*/ 10000 h 10000"/>
                    <a:gd name="connsiteX19" fmla="*/ 4776 w 9684"/>
                    <a:gd name="connsiteY19" fmla="*/ 10000 h 10000"/>
                    <a:gd name="connsiteX20" fmla="*/ 5153 w 9684"/>
                    <a:gd name="connsiteY20" fmla="*/ 10000 h 10000"/>
                    <a:gd name="connsiteX21" fmla="*/ 5153 w 9684"/>
                    <a:gd name="connsiteY21" fmla="*/ 10000 h 10000"/>
                    <a:gd name="connsiteX22" fmla="*/ 5341 w 9684"/>
                    <a:gd name="connsiteY22" fmla="*/ 10000 h 10000"/>
                    <a:gd name="connsiteX23" fmla="*/ 8107 w 9684"/>
                    <a:gd name="connsiteY23" fmla="*/ 9840 h 10000"/>
                    <a:gd name="connsiteX24" fmla="*/ 9678 w 9684"/>
                    <a:gd name="connsiteY24" fmla="*/ 8503 h 10000"/>
                    <a:gd name="connsiteX25" fmla="*/ 9175 w 9684"/>
                    <a:gd name="connsiteY25" fmla="*/ 7914 h 10000"/>
                    <a:gd name="connsiteX0" fmla="*/ 9474 w 10001"/>
                    <a:gd name="connsiteY0" fmla="*/ 7914 h 10957"/>
                    <a:gd name="connsiteX1" fmla="*/ 8436 w 10001"/>
                    <a:gd name="connsiteY1" fmla="*/ 7914 h 10957"/>
                    <a:gd name="connsiteX2" fmla="*/ 8826 w 10001"/>
                    <a:gd name="connsiteY2" fmla="*/ 6631 h 10957"/>
                    <a:gd name="connsiteX3" fmla="*/ 9085 w 10001"/>
                    <a:gd name="connsiteY3" fmla="*/ 6203 h 10957"/>
                    <a:gd name="connsiteX4" fmla="*/ 9085 w 10001"/>
                    <a:gd name="connsiteY4" fmla="*/ 6150 h 10957"/>
                    <a:gd name="connsiteX5" fmla="*/ 9085 w 10001"/>
                    <a:gd name="connsiteY5" fmla="*/ 6150 h 10957"/>
                    <a:gd name="connsiteX6" fmla="*/ 9409 w 10001"/>
                    <a:gd name="connsiteY6" fmla="*/ 4706 h 10957"/>
                    <a:gd name="connsiteX7" fmla="*/ 7074 w 10001"/>
                    <a:gd name="connsiteY7" fmla="*/ 1497 h 10957"/>
                    <a:gd name="connsiteX8" fmla="*/ 3958 w 10001"/>
                    <a:gd name="connsiteY8" fmla="*/ 0 h 10957"/>
                    <a:gd name="connsiteX9" fmla="*/ 0 w 10001"/>
                    <a:gd name="connsiteY9" fmla="*/ 4064 h 10957"/>
                    <a:gd name="connsiteX10" fmla="*/ 583 w 10001"/>
                    <a:gd name="connsiteY10" fmla="*/ 6150 h 10957"/>
                    <a:gd name="connsiteX11" fmla="*/ 583 w 10001"/>
                    <a:gd name="connsiteY11" fmla="*/ 6150 h 10957"/>
                    <a:gd name="connsiteX12" fmla="*/ 1233 w 10001"/>
                    <a:gd name="connsiteY12" fmla="*/ 7914 h 10957"/>
                    <a:gd name="connsiteX13" fmla="*/ 446 w 10001"/>
                    <a:gd name="connsiteY13" fmla="*/ 10911 h 10957"/>
                    <a:gd name="connsiteX14" fmla="*/ 1297 w 10001"/>
                    <a:gd name="connsiteY14" fmla="*/ 9840 h 10957"/>
                    <a:gd name="connsiteX15" fmla="*/ 4153 w 10001"/>
                    <a:gd name="connsiteY15" fmla="*/ 10000 h 10957"/>
                    <a:gd name="connsiteX16" fmla="*/ 4347 w 10001"/>
                    <a:gd name="connsiteY16" fmla="*/ 10000 h 10957"/>
                    <a:gd name="connsiteX17" fmla="*/ 4347 w 10001"/>
                    <a:gd name="connsiteY17" fmla="*/ 10000 h 10957"/>
                    <a:gd name="connsiteX18" fmla="*/ 4737 w 10001"/>
                    <a:gd name="connsiteY18" fmla="*/ 10000 h 10957"/>
                    <a:gd name="connsiteX19" fmla="*/ 4867 w 10001"/>
                    <a:gd name="connsiteY19" fmla="*/ 10000 h 10957"/>
                    <a:gd name="connsiteX20" fmla="*/ 4932 w 10001"/>
                    <a:gd name="connsiteY20" fmla="*/ 10000 h 10957"/>
                    <a:gd name="connsiteX21" fmla="*/ 5321 w 10001"/>
                    <a:gd name="connsiteY21" fmla="*/ 10000 h 10957"/>
                    <a:gd name="connsiteX22" fmla="*/ 5321 w 10001"/>
                    <a:gd name="connsiteY22" fmla="*/ 10000 h 10957"/>
                    <a:gd name="connsiteX23" fmla="*/ 5515 w 10001"/>
                    <a:gd name="connsiteY23" fmla="*/ 10000 h 10957"/>
                    <a:gd name="connsiteX24" fmla="*/ 8372 w 10001"/>
                    <a:gd name="connsiteY24" fmla="*/ 9840 h 10957"/>
                    <a:gd name="connsiteX25" fmla="*/ 9994 w 10001"/>
                    <a:gd name="connsiteY25" fmla="*/ 8503 h 10957"/>
                    <a:gd name="connsiteX26" fmla="*/ 9474 w 10001"/>
                    <a:gd name="connsiteY26" fmla="*/ 7914 h 10957"/>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4153 w 10001"/>
                    <a:gd name="connsiteY15" fmla="*/ 10000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3181 w 10001"/>
                    <a:gd name="connsiteY15" fmla="*/ 10849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9"/>
                    <a:gd name="connsiteX1" fmla="*/ 8436 w 10001"/>
                    <a:gd name="connsiteY1" fmla="*/ 7914 h 10969"/>
                    <a:gd name="connsiteX2" fmla="*/ 8826 w 10001"/>
                    <a:gd name="connsiteY2" fmla="*/ 6631 h 10969"/>
                    <a:gd name="connsiteX3" fmla="*/ 9085 w 10001"/>
                    <a:gd name="connsiteY3" fmla="*/ 6203 h 10969"/>
                    <a:gd name="connsiteX4" fmla="*/ 9085 w 10001"/>
                    <a:gd name="connsiteY4" fmla="*/ 6150 h 10969"/>
                    <a:gd name="connsiteX5" fmla="*/ 9085 w 10001"/>
                    <a:gd name="connsiteY5" fmla="*/ 6150 h 10969"/>
                    <a:gd name="connsiteX6" fmla="*/ 9409 w 10001"/>
                    <a:gd name="connsiteY6" fmla="*/ 4706 h 10969"/>
                    <a:gd name="connsiteX7" fmla="*/ 7074 w 10001"/>
                    <a:gd name="connsiteY7" fmla="*/ 1497 h 10969"/>
                    <a:gd name="connsiteX8" fmla="*/ 3958 w 10001"/>
                    <a:gd name="connsiteY8" fmla="*/ 0 h 10969"/>
                    <a:gd name="connsiteX9" fmla="*/ 0 w 10001"/>
                    <a:gd name="connsiteY9" fmla="*/ 4064 h 10969"/>
                    <a:gd name="connsiteX10" fmla="*/ 583 w 10001"/>
                    <a:gd name="connsiteY10" fmla="*/ 6150 h 10969"/>
                    <a:gd name="connsiteX11" fmla="*/ 583 w 10001"/>
                    <a:gd name="connsiteY11" fmla="*/ 6150 h 10969"/>
                    <a:gd name="connsiteX12" fmla="*/ 1233 w 10001"/>
                    <a:gd name="connsiteY12" fmla="*/ 7914 h 10969"/>
                    <a:gd name="connsiteX13" fmla="*/ 446 w 10001"/>
                    <a:gd name="connsiteY13" fmla="*/ 10911 h 10969"/>
                    <a:gd name="connsiteX14" fmla="*/ 2377 w 10001"/>
                    <a:gd name="connsiteY14" fmla="*/ 9974 h 10969"/>
                    <a:gd name="connsiteX15" fmla="*/ 2227 w 10001"/>
                    <a:gd name="connsiteY15" fmla="*/ 10151 h 10969"/>
                    <a:gd name="connsiteX16" fmla="*/ 3181 w 10001"/>
                    <a:gd name="connsiteY16" fmla="*/ 10849 h 10969"/>
                    <a:gd name="connsiteX17" fmla="*/ 4347 w 10001"/>
                    <a:gd name="connsiteY17" fmla="*/ 10000 h 10969"/>
                    <a:gd name="connsiteX18" fmla="*/ 4347 w 10001"/>
                    <a:gd name="connsiteY18" fmla="*/ 10000 h 10969"/>
                    <a:gd name="connsiteX19" fmla="*/ 4737 w 10001"/>
                    <a:gd name="connsiteY19" fmla="*/ 10000 h 10969"/>
                    <a:gd name="connsiteX20" fmla="*/ 4867 w 10001"/>
                    <a:gd name="connsiteY20" fmla="*/ 10000 h 10969"/>
                    <a:gd name="connsiteX21" fmla="*/ 4932 w 10001"/>
                    <a:gd name="connsiteY21" fmla="*/ 10000 h 10969"/>
                    <a:gd name="connsiteX22" fmla="*/ 5321 w 10001"/>
                    <a:gd name="connsiteY22" fmla="*/ 10000 h 10969"/>
                    <a:gd name="connsiteX23" fmla="*/ 5321 w 10001"/>
                    <a:gd name="connsiteY23" fmla="*/ 10000 h 10969"/>
                    <a:gd name="connsiteX24" fmla="*/ 5515 w 10001"/>
                    <a:gd name="connsiteY24" fmla="*/ 10000 h 10969"/>
                    <a:gd name="connsiteX25" fmla="*/ 8372 w 10001"/>
                    <a:gd name="connsiteY25" fmla="*/ 9840 h 10969"/>
                    <a:gd name="connsiteX26" fmla="*/ 9994 w 10001"/>
                    <a:gd name="connsiteY26" fmla="*/ 8503 h 10969"/>
                    <a:gd name="connsiteX27" fmla="*/ 9474 w 10001"/>
                    <a:gd name="connsiteY27" fmla="*/ 7914 h 10969"/>
                    <a:gd name="connsiteX0" fmla="*/ 9474 w 10001"/>
                    <a:gd name="connsiteY0" fmla="*/ 7914 h 10986"/>
                    <a:gd name="connsiteX1" fmla="*/ 8436 w 10001"/>
                    <a:gd name="connsiteY1" fmla="*/ 7914 h 10986"/>
                    <a:gd name="connsiteX2" fmla="*/ 8826 w 10001"/>
                    <a:gd name="connsiteY2" fmla="*/ 6631 h 10986"/>
                    <a:gd name="connsiteX3" fmla="*/ 9085 w 10001"/>
                    <a:gd name="connsiteY3" fmla="*/ 6203 h 10986"/>
                    <a:gd name="connsiteX4" fmla="*/ 9085 w 10001"/>
                    <a:gd name="connsiteY4" fmla="*/ 6150 h 10986"/>
                    <a:gd name="connsiteX5" fmla="*/ 9085 w 10001"/>
                    <a:gd name="connsiteY5" fmla="*/ 6150 h 10986"/>
                    <a:gd name="connsiteX6" fmla="*/ 9409 w 10001"/>
                    <a:gd name="connsiteY6" fmla="*/ 4706 h 10986"/>
                    <a:gd name="connsiteX7" fmla="*/ 7074 w 10001"/>
                    <a:gd name="connsiteY7" fmla="*/ 1497 h 10986"/>
                    <a:gd name="connsiteX8" fmla="*/ 3958 w 10001"/>
                    <a:gd name="connsiteY8" fmla="*/ 0 h 10986"/>
                    <a:gd name="connsiteX9" fmla="*/ 0 w 10001"/>
                    <a:gd name="connsiteY9" fmla="*/ 4064 h 10986"/>
                    <a:gd name="connsiteX10" fmla="*/ 583 w 10001"/>
                    <a:gd name="connsiteY10" fmla="*/ 6150 h 10986"/>
                    <a:gd name="connsiteX11" fmla="*/ 583 w 10001"/>
                    <a:gd name="connsiteY11" fmla="*/ 6150 h 10986"/>
                    <a:gd name="connsiteX12" fmla="*/ 1233 w 10001"/>
                    <a:gd name="connsiteY12" fmla="*/ 7914 h 10986"/>
                    <a:gd name="connsiteX13" fmla="*/ 446 w 10001"/>
                    <a:gd name="connsiteY13" fmla="*/ 10911 h 10986"/>
                    <a:gd name="connsiteX14" fmla="*/ 2227 w 10001"/>
                    <a:gd name="connsiteY14" fmla="*/ 10151 h 10986"/>
                    <a:gd name="connsiteX15" fmla="*/ 3181 w 10001"/>
                    <a:gd name="connsiteY15" fmla="*/ 10849 h 10986"/>
                    <a:gd name="connsiteX16" fmla="*/ 4347 w 10001"/>
                    <a:gd name="connsiteY16" fmla="*/ 10000 h 10986"/>
                    <a:gd name="connsiteX17" fmla="*/ 4347 w 10001"/>
                    <a:gd name="connsiteY17" fmla="*/ 10000 h 10986"/>
                    <a:gd name="connsiteX18" fmla="*/ 4737 w 10001"/>
                    <a:gd name="connsiteY18" fmla="*/ 10000 h 10986"/>
                    <a:gd name="connsiteX19" fmla="*/ 4867 w 10001"/>
                    <a:gd name="connsiteY19" fmla="*/ 10000 h 10986"/>
                    <a:gd name="connsiteX20" fmla="*/ 4932 w 10001"/>
                    <a:gd name="connsiteY20" fmla="*/ 10000 h 10986"/>
                    <a:gd name="connsiteX21" fmla="*/ 5321 w 10001"/>
                    <a:gd name="connsiteY21" fmla="*/ 10000 h 10986"/>
                    <a:gd name="connsiteX22" fmla="*/ 5321 w 10001"/>
                    <a:gd name="connsiteY22" fmla="*/ 10000 h 10986"/>
                    <a:gd name="connsiteX23" fmla="*/ 5515 w 10001"/>
                    <a:gd name="connsiteY23" fmla="*/ 10000 h 10986"/>
                    <a:gd name="connsiteX24" fmla="*/ 8372 w 10001"/>
                    <a:gd name="connsiteY24" fmla="*/ 9840 h 10986"/>
                    <a:gd name="connsiteX25" fmla="*/ 9994 w 10001"/>
                    <a:gd name="connsiteY25" fmla="*/ 8503 h 10986"/>
                    <a:gd name="connsiteX26" fmla="*/ 9474 w 10001"/>
                    <a:gd name="connsiteY26" fmla="*/ 7914 h 10986"/>
                    <a:gd name="connsiteX0" fmla="*/ 9474 w 10001"/>
                    <a:gd name="connsiteY0" fmla="*/ 7914 h 11028"/>
                    <a:gd name="connsiteX1" fmla="*/ 8436 w 10001"/>
                    <a:gd name="connsiteY1" fmla="*/ 7914 h 11028"/>
                    <a:gd name="connsiteX2" fmla="*/ 8826 w 10001"/>
                    <a:gd name="connsiteY2" fmla="*/ 6631 h 11028"/>
                    <a:gd name="connsiteX3" fmla="*/ 9085 w 10001"/>
                    <a:gd name="connsiteY3" fmla="*/ 6203 h 11028"/>
                    <a:gd name="connsiteX4" fmla="*/ 9085 w 10001"/>
                    <a:gd name="connsiteY4" fmla="*/ 6150 h 11028"/>
                    <a:gd name="connsiteX5" fmla="*/ 9085 w 10001"/>
                    <a:gd name="connsiteY5" fmla="*/ 6150 h 11028"/>
                    <a:gd name="connsiteX6" fmla="*/ 9409 w 10001"/>
                    <a:gd name="connsiteY6" fmla="*/ 4706 h 11028"/>
                    <a:gd name="connsiteX7" fmla="*/ 7074 w 10001"/>
                    <a:gd name="connsiteY7" fmla="*/ 1497 h 11028"/>
                    <a:gd name="connsiteX8" fmla="*/ 3958 w 10001"/>
                    <a:gd name="connsiteY8" fmla="*/ 0 h 11028"/>
                    <a:gd name="connsiteX9" fmla="*/ 0 w 10001"/>
                    <a:gd name="connsiteY9" fmla="*/ 4064 h 11028"/>
                    <a:gd name="connsiteX10" fmla="*/ 583 w 10001"/>
                    <a:gd name="connsiteY10" fmla="*/ 6150 h 11028"/>
                    <a:gd name="connsiteX11" fmla="*/ 583 w 10001"/>
                    <a:gd name="connsiteY11" fmla="*/ 6150 h 11028"/>
                    <a:gd name="connsiteX12" fmla="*/ 1233 w 10001"/>
                    <a:gd name="connsiteY12" fmla="*/ 7914 h 11028"/>
                    <a:gd name="connsiteX13" fmla="*/ 446 w 10001"/>
                    <a:gd name="connsiteY13" fmla="*/ 10911 h 11028"/>
                    <a:gd name="connsiteX14" fmla="*/ 2227 w 10001"/>
                    <a:gd name="connsiteY14" fmla="*/ 10643 h 11028"/>
                    <a:gd name="connsiteX15" fmla="*/ 3181 w 10001"/>
                    <a:gd name="connsiteY15" fmla="*/ 10849 h 11028"/>
                    <a:gd name="connsiteX16" fmla="*/ 4347 w 10001"/>
                    <a:gd name="connsiteY16" fmla="*/ 10000 h 11028"/>
                    <a:gd name="connsiteX17" fmla="*/ 4347 w 10001"/>
                    <a:gd name="connsiteY17" fmla="*/ 10000 h 11028"/>
                    <a:gd name="connsiteX18" fmla="*/ 4737 w 10001"/>
                    <a:gd name="connsiteY18" fmla="*/ 10000 h 11028"/>
                    <a:gd name="connsiteX19" fmla="*/ 4867 w 10001"/>
                    <a:gd name="connsiteY19" fmla="*/ 10000 h 11028"/>
                    <a:gd name="connsiteX20" fmla="*/ 4932 w 10001"/>
                    <a:gd name="connsiteY20" fmla="*/ 10000 h 11028"/>
                    <a:gd name="connsiteX21" fmla="*/ 5321 w 10001"/>
                    <a:gd name="connsiteY21" fmla="*/ 10000 h 11028"/>
                    <a:gd name="connsiteX22" fmla="*/ 5321 w 10001"/>
                    <a:gd name="connsiteY22" fmla="*/ 10000 h 11028"/>
                    <a:gd name="connsiteX23" fmla="*/ 5515 w 10001"/>
                    <a:gd name="connsiteY23" fmla="*/ 10000 h 11028"/>
                    <a:gd name="connsiteX24" fmla="*/ 8372 w 10001"/>
                    <a:gd name="connsiteY24" fmla="*/ 9840 h 11028"/>
                    <a:gd name="connsiteX25" fmla="*/ 9994 w 10001"/>
                    <a:gd name="connsiteY25" fmla="*/ 8503 h 11028"/>
                    <a:gd name="connsiteX26" fmla="*/ 9474 w 10001"/>
                    <a:gd name="connsiteY26" fmla="*/ 7914 h 1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01" h="11028">
                      <a:moveTo>
                        <a:pt x="9474" y="7914"/>
                      </a:moveTo>
                      <a:cubicBezTo>
                        <a:pt x="9215" y="8449"/>
                        <a:pt x="8631" y="8289"/>
                        <a:pt x="8436" y="7914"/>
                      </a:cubicBezTo>
                      <a:cubicBezTo>
                        <a:pt x="8372" y="7647"/>
                        <a:pt x="8631" y="7059"/>
                        <a:pt x="8826" y="6631"/>
                      </a:cubicBezTo>
                      <a:cubicBezTo>
                        <a:pt x="8955" y="6524"/>
                        <a:pt x="9020" y="6364"/>
                        <a:pt x="9085" y="6203"/>
                      </a:cubicBezTo>
                      <a:lnTo>
                        <a:pt x="9085" y="6150"/>
                      </a:lnTo>
                      <a:lnTo>
                        <a:pt x="9085" y="6150"/>
                      </a:lnTo>
                      <a:cubicBezTo>
                        <a:pt x="9345" y="5722"/>
                        <a:pt x="9409" y="5241"/>
                        <a:pt x="9409" y="4706"/>
                      </a:cubicBezTo>
                      <a:cubicBezTo>
                        <a:pt x="9409" y="3209"/>
                        <a:pt x="8436" y="1925"/>
                        <a:pt x="7074" y="1497"/>
                      </a:cubicBezTo>
                      <a:cubicBezTo>
                        <a:pt x="6360" y="588"/>
                        <a:pt x="5256" y="0"/>
                        <a:pt x="3958" y="0"/>
                      </a:cubicBezTo>
                      <a:cubicBezTo>
                        <a:pt x="1752" y="0"/>
                        <a:pt x="0" y="1818"/>
                        <a:pt x="0" y="4064"/>
                      </a:cubicBezTo>
                      <a:cubicBezTo>
                        <a:pt x="0" y="4866"/>
                        <a:pt x="194" y="5561"/>
                        <a:pt x="583" y="6150"/>
                      </a:cubicBezTo>
                      <a:lnTo>
                        <a:pt x="583" y="6150"/>
                      </a:lnTo>
                      <a:cubicBezTo>
                        <a:pt x="583" y="6150"/>
                        <a:pt x="1121" y="7322"/>
                        <a:pt x="1233" y="7914"/>
                      </a:cubicBezTo>
                      <a:cubicBezTo>
                        <a:pt x="1345" y="8506"/>
                        <a:pt x="280" y="10538"/>
                        <a:pt x="446" y="10911"/>
                      </a:cubicBezTo>
                      <a:cubicBezTo>
                        <a:pt x="612" y="11284"/>
                        <a:pt x="1771" y="10653"/>
                        <a:pt x="2227" y="10643"/>
                      </a:cubicBezTo>
                      <a:cubicBezTo>
                        <a:pt x="2683" y="10633"/>
                        <a:pt x="2828" y="10956"/>
                        <a:pt x="3181" y="10849"/>
                      </a:cubicBezTo>
                      <a:cubicBezTo>
                        <a:pt x="3534" y="10742"/>
                        <a:pt x="4153" y="10142"/>
                        <a:pt x="4347" y="10000"/>
                      </a:cubicBezTo>
                      <a:lnTo>
                        <a:pt x="4347" y="10000"/>
                      </a:lnTo>
                      <a:lnTo>
                        <a:pt x="4737" y="10000"/>
                      </a:lnTo>
                      <a:lnTo>
                        <a:pt x="4867" y="10000"/>
                      </a:lnTo>
                      <a:lnTo>
                        <a:pt x="4932" y="10000"/>
                      </a:lnTo>
                      <a:lnTo>
                        <a:pt x="5321" y="10000"/>
                      </a:lnTo>
                      <a:lnTo>
                        <a:pt x="5321" y="10000"/>
                      </a:lnTo>
                      <a:lnTo>
                        <a:pt x="5515" y="10000"/>
                      </a:lnTo>
                      <a:cubicBezTo>
                        <a:pt x="6489" y="10000"/>
                        <a:pt x="7139" y="10000"/>
                        <a:pt x="8372" y="9840"/>
                      </a:cubicBezTo>
                      <a:cubicBezTo>
                        <a:pt x="9800" y="9679"/>
                        <a:pt x="9994" y="8984"/>
                        <a:pt x="9994" y="8503"/>
                      </a:cubicBezTo>
                      <a:cubicBezTo>
                        <a:pt x="10059" y="8021"/>
                        <a:pt x="9669" y="7326"/>
                        <a:pt x="9474" y="79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 name="Freeform 118"/>
                <p:cNvSpPr>
                  <a:spLocks/>
                </p:cNvSpPr>
                <p:nvPr/>
              </p:nvSpPr>
              <p:spPr bwMode="auto">
                <a:xfrm>
                  <a:off x="6226575" y="3998585"/>
                  <a:ext cx="98865" cy="579733"/>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5" name="Freeform 120"/>
                <p:cNvSpPr>
                  <a:spLocks/>
                </p:cNvSpPr>
                <p:nvPr/>
              </p:nvSpPr>
              <p:spPr bwMode="auto">
                <a:xfrm>
                  <a:off x="6325440" y="3998585"/>
                  <a:ext cx="96667" cy="579733"/>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2" name="Oval 170"/>
                <p:cNvSpPr>
                  <a:spLocks noChangeArrowheads="1"/>
                </p:cNvSpPr>
                <p:nvPr/>
              </p:nvSpPr>
              <p:spPr bwMode="auto">
                <a:xfrm>
                  <a:off x="6263181" y="3486117"/>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3" name="Oval 171"/>
                <p:cNvSpPr>
                  <a:spLocks noChangeArrowheads="1"/>
                </p:cNvSpPr>
                <p:nvPr/>
              </p:nvSpPr>
              <p:spPr bwMode="auto">
                <a:xfrm>
                  <a:off x="6385419" y="3486117"/>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grpSp>
      </p:grpSp>
      <p:grpSp>
        <p:nvGrpSpPr>
          <p:cNvPr id="34" name="Group 33"/>
          <p:cNvGrpSpPr/>
          <p:nvPr/>
        </p:nvGrpSpPr>
        <p:grpSpPr>
          <a:xfrm>
            <a:off x="2377670" y="3684069"/>
            <a:ext cx="1121826" cy="3020306"/>
            <a:chOff x="4763661" y="2954623"/>
            <a:chExt cx="1015788" cy="2734817"/>
          </a:xfrm>
          <a:solidFill>
            <a:schemeClr val="accent4">
              <a:lumMod val="75000"/>
            </a:schemeClr>
          </a:solidFill>
        </p:grpSpPr>
        <p:sp>
          <p:nvSpPr>
            <p:cNvPr id="35"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 name="Group 35"/>
            <p:cNvGrpSpPr/>
            <p:nvPr/>
          </p:nvGrpSpPr>
          <p:grpSpPr>
            <a:xfrm>
              <a:off x="4763661" y="2954623"/>
              <a:ext cx="1015788" cy="2734817"/>
              <a:chOff x="5166219" y="3359117"/>
              <a:chExt cx="454025" cy="1222376"/>
            </a:xfrm>
            <a:grpFill/>
          </p:grpSpPr>
          <p:sp>
            <p:nvSpPr>
              <p:cNvPr id="37"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8"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9"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0"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1"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2"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3"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4"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5"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6"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7"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8"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49"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0"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1"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2"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3"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4"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5"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6"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7"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8"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59"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60"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61"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62"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grpSp>
      <p:sp>
        <p:nvSpPr>
          <p:cNvPr id="64" name="Freeform 111"/>
          <p:cNvSpPr>
            <a:spLocks/>
          </p:cNvSpPr>
          <p:nvPr/>
        </p:nvSpPr>
        <p:spPr bwMode="auto">
          <a:xfrm>
            <a:off x="6143548" y="3752168"/>
            <a:ext cx="1287719" cy="2913850"/>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accent4">
              <a:lumMod val="75000"/>
            </a:schemeClr>
          </a:solidFill>
          <a:ln>
            <a:noFill/>
          </a:ln>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65" name="Freeform 113"/>
          <p:cNvSpPr>
            <a:spLocks/>
          </p:cNvSpPr>
          <p:nvPr/>
        </p:nvSpPr>
        <p:spPr bwMode="auto">
          <a:xfrm>
            <a:off x="5429392" y="3505021"/>
            <a:ext cx="979089" cy="2927941"/>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1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3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0" y="114"/>
                  <a:pt x="76" y="125"/>
                  <a:pt x="76" y="133"/>
                </a:cubicBezTo>
                <a:cubicBezTo>
                  <a:pt x="77" y="140"/>
                  <a:pt x="79" y="150"/>
                  <a:pt x="98" y="153"/>
                </a:cubicBezTo>
                <a:cubicBezTo>
                  <a:pt x="107" y="155"/>
                  <a:pt x="114" y="156"/>
                  <a:pt x="121" y="156"/>
                </a:cubicBezTo>
                <a:cubicBezTo>
                  <a:pt x="122" y="162"/>
                  <a:pt x="122" y="162"/>
                  <a:pt x="122" y="162"/>
                </a:cubicBezTo>
                <a:cubicBezTo>
                  <a:pt x="115" y="162"/>
                  <a:pt x="115" y="162"/>
                  <a:pt x="115" y="162"/>
                </a:cubicBezTo>
                <a:cubicBezTo>
                  <a:pt x="51" y="169"/>
                  <a:pt x="51" y="169"/>
                  <a:pt x="51" y="169"/>
                </a:cubicBezTo>
                <a:cubicBezTo>
                  <a:pt x="51" y="169"/>
                  <a:pt x="51" y="169"/>
                  <a:pt x="51"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3"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3" y="820"/>
                  <a:pt x="153" y="820"/>
                  <a:pt x="153"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chemeClr val="accent4">
              <a:lumMod val="75000"/>
            </a:schemeClr>
          </a:solidFill>
          <a:ln>
            <a:noFill/>
          </a:ln>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nvGrpSpPr>
          <p:cNvPr id="66" name="Group 65"/>
          <p:cNvGrpSpPr/>
          <p:nvPr/>
        </p:nvGrpSpPr>
        <p:grpSpPr>
          <a:xfrm>
            <a:off x="3422242" y="3207446"/>
            <a:ext cx="1234892" cy="3324712"/>
            <a:chOff x="4763661" y="2954623"/>
            <a:chExt cx="1015788" cy="2734817"/>
          </a:xfrm>
        </p:grpSpPr>
        <p:sp>
          <p:nvSpPr>
            <p:cNvPr id="67"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8" name="Group 67"/>
            <p:cNvGrpSpPr/>
            <p:nvPr/>
          </p:nvGrpSpPr>
          <p:grpSpPr>
            <a:xfrm>
              <a:off x="4763661" y="2954623"/>
              <a:ext cx="1015788" cy="2734817"/>
              <a:chOff x="5166219" y="3359117"/>
              <a:chExt cx="454025" cy="1222376"/>
            </a:xfrm>
          </p:grpSpPr>
          <p:sp>
            <p:nvSpPr>
              <p:cNvPr id="69"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0"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1"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2"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3"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4"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5"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6"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7"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8"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79"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0"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1"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2"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3"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4"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5"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6"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7"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8"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89"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0"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1"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2"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3"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4"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grpSp>
      <p:grpSp>
        <p:nvGrpSpPr>
          <p:cNvPr id="95" name="Group 94"/>
          <p:cNvGrpSpPr/>
          <p:nvPr/>
        </p:nvGrpSpPr>
        <p:grpSpPr>
          <a:xfrm>
            <a:off x="4700788" y="3066620"/>
            <a:ext cx="1239208" cy="3428339"/>
            <a:chOff x="5648819" y="3317842"/>
            <a:chExt cx="455612" cy="1260476"/>
          </a:xfrm>
        </p:grpSpPr>
        <p:sp>
          <p:nvSpPr>
            <p:cNvPr id="96" name="Freeform 110"/>
            <p:cNvSpPr>
              <a:spLocks/>
            </p:cNvSpPr>
            <p:nvPr/>
          </p:nvSpPr>
          <p:spPr bwMode="auto">
            <a:xfrm>
              <a:off x="5828206" y="3535330"/>
              <a:ext cx="96838" cy="103188"/>
            </a:xfrm>
            <a:custGeom>
              <a:avLst/>
              <a:gdLst>
                <a:gd name="T0" fmla="*/ 0 w 61"/>
                <a:gd name="T1" fmla="*/ 6 h 65"/>
                <a:gd name="T2" fmla="*/ 6 w 61"/>
                <a:gd name="T3" fmla="*/ 0 h 65"/>
                <a:gd name="T4" fmla="*/ 55 w 61"/>
                <a:gd name="T5" fmla="*/ 0 h 65"/>
                <a:gd name="T6" fmla="*/ 61 w 61"/>
                <a:gd name="T7" fmla="*/ 6 h 65"/>
                <a:gd name="T8" fmla="*/ 45 w 61"/>
                <a:gd name="T9" fmla="*/ 61 h 65"/>
                <a:gd name="T10" fmla="*/ 22 w 61"/>
                <a:gd name="T11" fmla="*/ 65 h 65"/>
                <a:gd name="T12" fmla="*/ 3 w 61"/>
                <a:gd name="T13" fmla="*/ 39 h 65"/>
                <a:gd name="T14" fmla="*/ 0 w 61"/>
                <a:gd name="T15" fmla="*/ 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6"/>
                  </a:moveTo>
                  <a:lnTo>
                    <a:pt x="6" y="0"/>
                  </a:lnTo>
                  <a:lnTo>
                    <a:pt x="55" y="0"/>
                  </a:lnTo>
                  <a:lnTo>
                    <a:pt x="61" y="6"/>
                  </a:lnTo>
                  <a:lnTo>
                    <a:pt x="45" y="61"/>
                  </a:lnTo>
                  <a:lnTo>
                    <a:pt x="22" y="65"/>
                  </a:lnTo>
                  <a:lnTo>
                    <a:pt x="3" y="39"/>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7" name="Freeform 96"/>
            <p:cNvSpPr>
              <a:spLocks/>
            </p:cNvSpPr>
            <p:nvPr/>
          </p:nvSpPr>
          <p:spPr bwMode="auto">
            <a:xfrm>
              <a:off x="5755181" y="3973480"/>
              <a:ext cx="130175" cy="565150"/>
            </a:xfrm>
            <a:custGeom>
              <a:avLst/>
              <a:gdLst>
                <a:gd name="T0" fmla="*/ 61 w 79"/>
                <a:gd name="T1" fmla="*/ 339 h 339"/>
                <a:gd name="T2" fmla="*/ 14 w 79"/>
                <a:gd name="T3" fmla="*/ 339 h 339"/>
                <a:gd name="T4" fmla="*/ 0 w 79"/>
                <a:gd name="T5" fmla="*/ 0 h 339"/>
                <a:gd name="T6" fmla="*/ 79 w 79"/>
                <a:gd name="T7" fmla="*/ 0 h 339"/>
                <a:gd name="T8" fmla="*/ 61 w 79"/>
                <a:gd name="T9" fmla="*/ 339 h 339"/>
              </a:gdLst>
              <a:ahLst/>
              <a:cxnLst>
                <a:cxn ang="0">
                  <a:pos x="T0" y="T1"/>
                </a:cxn>
                <a:cxn ang="0">
                  <a:pos x="T2" y="T3"/>
                </a:cxn>
                <a:cxn ang="0">
                  <a:pos x="T4" y="T5"/>
                </a:cxn>
                <a:cxn ang="0">
                  <a:pos x="T6" y="T7"/>
                </a:cxn>
                <a:cxn ang="0">
                  <a:pos x="T8" y="T9"/>
                </a:cxn>
              </a:cxnLst>
              <a:rect l="0" t="0" r="r" b="b"/>
              <a:pathLst>
                <a:path w="79" h="339">
                  <a:moveTo>
                    <a:pt x="61" y="339"/>
                  </a:moveTo>
                  <a:lnTo>
                    <a:pt x="14" y="339"/>
                  </a:lnTo>
                  <a:lnTo>
                    <a:pt x="0" y="0"/>
                  </a:lnTo>
                  <a:lnTo>
                    <a:pt x="79" y="0"/>
                  </a:lnTo>
                  <a:lnTo>
                    <a:pt x="61"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8" name="Freeform 97"/>
            <p:cNvSpPr>
              <a:spLocks/>
            </p:cNvSpPr>
            <p:nvPr/>
          </p:nvSpPr>
          <p:spPr bwMode="auto">
            <a:xfrm>
              <a:off x="5864719" y="3973480"/>
              <a:ext cx="130175" cy="565150"/>
            </a:xfrm>
            <a:custGeom>
              <a:avLst/>
              <a:gdLst>
                <a:gd name="T0" fmla="*/ 64 w 79"/>
                <a:gd name="T1" fmla="*/ 339 h 339"/>
                <a:gd name="T2" fmla="*/ 17 w 79"/>
                <a:gd name="T3" fmla="*/ 339 h 339"/>
                <a:gd name="T4" fmla="*/ 0 w 79"/>
                <a:gd name="T5" fmla="*/ 0 h 339"/>
                <a:gd name="T6" fmla="*/ 79 w 79"/>
                <a:gd name="T7" fmla="*/ 0 h 339"/>
                <a:gd name="T8" fmla="*/ 64 w 79"/>
                <a:gd name="T9" fmla="*/ 339 h 339"/>
              </a:gdLst>
              <a:ahLst/>
              <a:cxnLst>
                <a:cxn ang="0">
                  <a:pos x="T0" y="T1"/>
                </a:cxn>
                <a:cxn ang="0">
                  <a:pos x="T2" y="T3"/>
                </a:cxn>
                <a:cxn ang="0">
                  <a:pos x="T4" y="T5"/>
                </a:cxn>
                <a:cxn ang="0">
                  <a:pos x="T6" y="T7"/>
                </a:cxn>
                <a:cxn ang="0">
                  <a:pos x="T8" y="T9"/>
                </a:cxn>
              </a:cxnLst>
              <a:rect l="0" t="0" r="r" b="b"/>
              <a:pathLst>
                <a:path w="79" h="339">
                  <a:moveTo>
                    <a:pt x="64" y="339"/>
                  </a:moveTo>
                  <a:lnTo>
                    <a:pt x="17" y="339"/>
                  </a:lnTo>
                  <a:lnTo>
                    <a:pt x="0" y="0"/>
                  </a:lnTo>
                  <a:lnTo>
                    <a:pt x="79" y="0"/>
                  </a:lnTo>
                  <a:lnTo>
                    <a:pt x="64"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99" name="Freeform 98"/>
            <p:cNvSpPr>
              <a:spLocks/>
            </p:cNvSpPr>
            <p:nvPr/>
          </p:nvSpPr>
          <p:spPr bwMode="auto">
            <a:xfrm>
              <a:off x="5885356"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0" name="Freeform 99"/>
            <p:cNvSpPr>
              <a:spLocks/>
            </p:cNvSpPr>
            <p:nvPr/>
          </p:nvSpPr>
          <p:spPr bwMode="auto">
            <a:xfrm>
              <a:off x="5818681" y="3546442"/>
              <a:ext cx="120650" cy="328613"/>
            </a:xfrm>
            <a:custGeom>
              <a:avLst/>
              <a:gdLst>
                <a:gd name="T0" fmla="*/ 76 w 76"/>
                <a:gd name="T1" fmla="*/ 43 h 207"/>
                <a:gd name="T2" fmla="*/ 38 w 76"/>
                <a:gd name="T3" fmla="*/ 0 h 207"/>
                <a:gd name="T4" fmla="*/ 0 w 76"/>
                <a:gd name="T5" fmla="*/ 40 h 207"/>
                <a:gd name="T6" fmla="*/ 28 w 76"/>
                <a:gd name="T7" fmla="*/ 192 h 207"/>
                <a:gd name="T8" fmla="*/ 36 w 76"/>
                <a:gd name="T9" fmla="*/ 207 h 207"/>
                <a:gd name="T10" fmla="*/ 45 w 76"/>
                <a:gd name="T11" fmla="*/ 192 h 207"/>
                <a:gd name="T12" fmla="*/ 76 w 76"/>
                <a:gd name="T13" fmla="*/ 43 h 207"/>
              </a:gdLst>
              <a:ahLst/>
              <a:cxnLst>
                <a:cxn ang="0">
                  <a:pos x="T0" y="T1"/>
                </a:cxn>
                <a:cxn ang="0">
                  <a:pos x="T2" y="T3"/>
                </a:cxn>
                <a:cxn ang="0">
                  <a:pos x="T4" y="T5"/>
                </a:cxn>
                <a:cxn ang="0">
                  <a:pos x="T6" y="T7"/>
                </a:cxn>
                <a:cxn ang="0">
                  <a:pos x="T8" y="T9"/>
                </a:cxn>
                <a:cxn ang="0">
                  <a:pos x="T10" y="T11"/>
                </a:cxn>
                <a:cxn ang="0">
                  <a:pos x="T12" y="T13"/>
                </a:cxn>
              </a:cxnLst>
              <a:rect l="0" t="0" r="r" b="b"/>
              <a:pathLst>
                <a:path w="76" h="207">
                  <a:moveTo>
                    <a:pt x="76" y="43"/>
                  </a:moveTo>
                  <a:lnTo>
                    <a:pt x="38" y="0"/>
                  </a:lnTo>
                  <a:lnTo>
                    <a:pt x="0" y="40"/>
                  </a:lnTo>
                  <a:lnTo>
                    <a:pt x="28" y="192"/>
                  </a:lnTo>
                  <a:lnTo>
                    <a:pt x="36" y="207"/>
                  </a:lnTo>
                  <a:lnTo>
                    <a:pt x="45" y="192"/>
                  </a:lnTo>
                  <a:lnTo>
                    <a:pt x="76" y="43"/>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1" name="Freeform 100"/>
            <p:cNvSpPr>
              <a:spLocks/>
            </p:cNvSpPr>
            <p:nvPr/>
          </p:nvSpPr>
          <p:spPr bwMode="auto">
            <a:xfrm>
              <a:off x="5805981" y="3324192"/>
              <a:ext cx="152400" cy="193675"/>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2" name="Freeform 101"/>
            <p:cNvSpPr>
              <a:spLocks/>
            </p:cNvSpPr>
            <p:nvPr/>
          </p:nvSpPr>
          <p:spPr bwMode="auto">
            <a:xfrm>
              <a:off x="5778994" y="3317842"/>
              <a:ext cx="169863" cy="209550"/>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3" name="Freeform 102"/>
            <p:cNvSpPr>
              <a:spLocks/>
            </p:cNvSpPr>
            <p:nvPr/>
          </p:nvSpPr>
          <p:spPr bwMode="auto">
            <a:xfrm>
              <a:off x="5837731" y="3471830"/>
              <a:ext cx="77788" cy="93663"/>
            </a:xfrm>
            <a:custGeom>
              <a:avLst/>
              <a:gdLst>
                <a:gd name="T0" fmla="*/ 49 w 49"/>
                <a:gd name="T1" fmla="*/ 40 h 59"/>
                <a:gd name="T2" fmla="*/ 24 w 49"/>
                <a:gd name="T3" fmla="*/ 59 h 59"/>
                <a:gd name="T4" fmla="*/ 0 w 49"/>
                <a:gd name="T5" fmla="*/ 40 h 59"/>
                <a:gd name="T6" fmla="*/ 0 w 49"/>
                <a:gd name="T7" fmla="*/ 0 h 59"/>
                <a:gd name="T8" fmla="*/ 49 w 49"/>
                <a:gd name="T9" fmla="*/ 0 h 59"/>
                <a:gd name="T10" fmla="*/ 49 w 49"/>
                <a:gd name="T11" fmla="*/ 40 h 59"/>
              </a:gdLst>
              <a:ahLst/>
              <a:cxnLst>
                <a:cxn ang="0">
                  <a:pos x="T0" y="T1"/>
                </a:cxn>
                <a:cxn ang="0">
                  <a:pos x="T2" y="T3"/>
                </a:cxn>
                <a:cxn ang="0">
                  <a:pos x="T4" y="T5"/>
                </a:cxn>
                <a:cxn ang="0">
                  <a:pos x="T6" y="T7"/>
                </a:cxn>
                <a:cxn ang="0">
                  <a:pos x="T8" y="T9"/>
                </a:cxn>
                <a:cxn ang="0">
                  <a:pos x="T10" y="T11"/>
                </a:cxn>
              </a:cxnLst>
              <a:rect l="0" t="0" r="r" b="b"/>
              <a:pathLst>
                <a:path w="49" h="59">
                  <a:moveTo>
                    <a:pt x="49" y="40"/>
                  </a:moveTo>
                  <a:lnTo>
                    <a:pt x="24" y="59"/>
                  </a:lnTo>
                  <a:lnTo>
                    <a:pt x="0" y="40"/>
                  </a:lnTo>
                  <a:lnTo>
                    <a:pt x="0" y="0"/>
                  </a:lnTo>
                  <a:lnTo>
                    <a:pt x="49" y="0"/>
                  </a:lnTo>
                  <a:lnTo>
                    <a:pt x="49" y="4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4" name="Freeform 103"/>
            <p:cNvSpPr>
              <a:spLocks/>
            </p:cNvSpPr>
            <p:nvPr/>
          </p:nvSpPr>
          <p:spPr bwMode="auto">
            <a:xfrm>
              <a:off x="5648819" y="3559142"/>
              <a:ext cx="169863" cy="43497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5" name="Freeform 104"/>
            <p:cNvSpPr>
              <a:spLocks/>
            </p:cNvSpPr>
            <p:nvPr/>
          </p:nvSpPr>
          <p:spPr bwMode="auto">
            <a:xfrm>
              <a:off x="5936156" y="3559142"/>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6" name="Freeform 105"/>
            <p:cNvSpPr>
              <a:spLocks/>
            </p:cNvSpPr>
            <p:nvPr/>
          </p:nvSpPr>
          <p:spPr bwMode="auto">
            <a:xfrm>
              <a:off x="5658344"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7" name="Freeform 106"/>
            <p:cNvSpPr>
              <a:spLocks/>
            </p:cNvSpPr>
            <p:nvPr/>
          </p:nvSpPr>
          <p:spPr bwMode="auto">
            <a:xfrm>
              <a:off x="6044106"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8" name="Freeform 107"/>
            <p:cNvSpPr>
              <a:spLocks/>
            </p:cNvSpPr>
            <p:nvPr/>
          </p:nvSpPr>
          <p:spPr bwMode="auto">
            <a:xfrm>
              <a:off x="5750419" y="3544855"/>
              <a:ext cx="252413" cy="441325"/>
            </a:xfrm>
            <a:custGeom>
              <a:avLst/>
              <a:gdLst>
                <a:gd name="T0" fmla="*/ 110 w 159"/>
                <a:gd name="T1" fmla="*/ 0 h 278"/>
                <a:gd name="T2" fmla="*/ 79 w 159"/>
                <a:gd name="T3" fmla="*/ 52 h 278"/>
                <a:gd name="T4" fmla="*/ 49 w 159"/>
                <a:gd name="T5" fmla="*/ 0 h 278"/>
                <a:gd name="T6" fmla="*/ 0 w 159"/>
                <a:gd name="T7" fmla="*/ 9 h 278"/>
                <a:gd name="T8" fmla="*/ 3 w 159"/>
                <a:gd name="T9" fmla="*/ 278 h 278"/>
                <a:gd name="T10" fmla="*/ 156 w 159"/>
                <a:gd name="T11" fmla="*/ 278 h 278"/>
                <a:gd name="T12" fmla="*/ 159 w 159"/>
                <a:gd name="T13" fmla="*/ 9 h 278"/>
                <a:gd name="T14" fmla="*/ 110 w 15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0" y="0"/>
                  </a:moveTo>
                  <a:lnTo>
                    <a:pt x="79" y="52"/>
                  </a:lnTo>
                  <a:lnTo>
                    <a:pt x="49" y="0"/>
                  </a:lnTo>
                  <a:lnTo>
                    <a:pt x="0" y="9"/>
                  </a:lnTo>
                  <a:lnTo>
                    <a:pt x="3" y="278"/>
                  </a:lnTo>
                  <a:lnTo>
                    <a:pt x="156" y="278"/>
                  </a:lnTo>
                  <a:lnTo>
                    <a:pt x="159" y="9"/>
                  </a:lnTo>
                  <a:lnTo>
                    <a:pt x="11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09" name="Freeform 108"/>
            <p:cNvSpPr>
              <a:spLocks/>
            </p:cNvSpPr>
            <p:nvPr/>
          </p:nvSpPr>
          <p:spPr bwMode="auto">
            <a:xfrm>
              <a:off x="5940919" y="339086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0" name="Freeform 109"/>
            <p:cNvSpPr>
              <a:spLocks/>
            </p:cNvSpPr>
            <p:nvPr/>
          </p:nvSpPr>
          <p:spPr bwMode="auto">
            <a:xfrm>
              <a:off x="5939331" y="338928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1" name="Freeform 110"/>
            <p:cNvSpPr>
              <a:spLocks/>
            </p:cNvSpPr>
            <p:nvPr/>
          </p:nvSpPr>
          <p:spPr bwMode="auto">
            <a:xfrm>
              <a:off x="5937744" y="338293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2" name="Freeform 111"/>
            <p:cNvSpPr>
              <a:spLocks/>
            </p:cNvSpPr>
            <p:nvPr/>
          </p:nvSpPr>
          <p:spPr bwMode="auto">
            <a:xfrm>
              <a:off x="5939331" y="338451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3" name="Freeform 112"/>
            <p:cNvSpPr>
              <a:spLocks/>
            </p:cNvSpPr>
            <p:nvPr/>
          </p:nvSpPr>
          <p:spPr bwMode="auto">
            <a:xfrm>
              <a:off x="5813919" y="33845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4" name="Freeform 113"/>
            <p:cNvSpPr>
              <a:spLocks/>
            </p:cNvSpPr>
            <p:nvPr/>
          </p:nvSpPr>
          <p:spPr bwMode="auto">
            <a:xfrm>
              <a:off x="5940919" y="3394042"/>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5" name="Freeform 114"/>
            <p:cNvSpPr>
              <a:spLocks/>
            </p:cNvSpPr>
            <p:nvPr/>
          </p:nvSpPr>
          <p:spPr bwMode="auto">
            <a:xfrm>
              <a:off x="5940919" y="3397217"/>
              <a:ext cx="1588" cy="317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6" name="Freeform 115"/>
            <p:cNvSpPr>
              <a:spLocks/>
            </p:cNvSpPr>
            <p:nvPr/>
          </p:nvSpPr>
          <p:spPr bwMode="auto">
            <a:xfrm>
              <a:off x="5936156" y="3381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7" name="Freeform 116"/>
            <p:cNvSpPr>
              <a:spLocks/>
            </p:cNvSpPr>
            <p:nvPr/>
          </p:nvSpPr>
          <p:spPr bwMode="auto">
            <a:xfrm>
              <a:off x="5807569" y="3395630"/>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8" name="Freeform 117"/>
            <p:cNvSpPr>
              <a:spLocks/>
            </p:cNvSpPr>
            <p:nvPr/>
          </p:nvSpPr>
          <p:spPr bwMode="auto">
            <a:xfrm>
              <a:off x="5810744" y="3390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19" name="Freeform 118"/>
            <p:cNvSpPr>
              <a:spLocks/>
            </p:cNvSpPr>
            <p:nvPr/>
          </p:nvSpPr>
          <p:spPr bwMode="auto">
            <a:xfrm>
              <a:off x="5812331" y="338610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20" name="Freeform 119"/>
            <p:cNvSpPr>
              <a:spLocks/>
            </p:cNvSpPr>
            <p:nvPr/>
          </p:nvSpPr>
          <p:spPr bwMode="auto">
            <a:xfrm>
              <a:off x="5809156" y="33924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21" name="Freeform 120"/>
            <p:cNvSpPr>
              <a:spLocks/>
            </p:cNvSpPr>
            <p:nvPr/>
          </p:nvSpPr>
          <p:spPr bwMode="auto">
            <a:xfrm>
              <a:off x="5798044" y="3376580"/>
              <a:ext cx="155575" cy="13970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22" name="Freeform 121"/>
            <p:cNvSpPr>
              <a:spLocks/>
            </p:cNvSpPr>
            <p:nvPr/>
          </p:nvSpPr>
          <p:spPr bwMode="auto">
            <a:xfrm>
              <a:off x="5769600"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grpSp>
        <p:nvGrpSpPr>
          <p:cNvPr id="125" name="Group 124"/>
          <p:cNvGrpSpPr/>
          <p:nvPr/>
        </p:nvGrpSpPr>
        <p:grpSpPr>
          <a:xfrm>
            <a:off x="4160105" y="3156112"/>
            <a:ext cx="1129812" cy="3376048"/>
            <a:chOff x="6877823" y="2981768"/>
            <a:chExt cx="898581" cy="2685093"/>
          </a:xfrm>
        </p:grpSpPr>
        <p:sp>
          <p:nvSpPr>
            <p:cNvPr id="126"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7" name="Group 126"/>
            <p:cNvGrpSpPr/>
            <p:nvPr/>
          </p:nvGrpSpPr>
          <p:grpSpPr>
            <a:xfrm>
              <a:off x="6877823" y="2981768"/>
              <a:ext cx="898581" cy="2685093"/>
              <a:chOff x="6125069" y="3378167"/>
              <a:chExt cx="401637" cy="1200151"/>
            </a:xfrm>
          </p:grpSpPr>
          <p:sp>
            <p:nvSpPr>
              <p:cNvPr id="128"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29"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nvGrpSpPr>
              <p:cNvPr id="130" name="Group 129"/>
              <p:cNvGrpSpPr/>
              <p:nvPr/>
            </p:nvGrpSpPr>
            <p:grpSpPr>
              <a:xfrm>
                <a:off x="6199681" y="3378167"/>
                <a:ext cx="327025" cy="1200151"/>
                <a:chOff x="6199681" y="3378167"/>
                <a:chExt cx="327025" cy="1200151"/>
              </a:xfrm>
            </p:grpSpPr>
            <p:sp>
              <p:nvSpPr>
                <p:cNvPr id="131" name="Freeform 115"/>
                <p:cNvSpPr>
                  <a:spLocks/>
                </p:cNvSpPr>
                <p:nvPr/>
              </p:nvSpPr>
              <p:spPr bwMode="auto">
                <a:xfrm>
                  <a:off x="6233019" y="3378167"/>
                  <a:ext cx="193675" cy="22383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3" name="Freeform 118"/>
                <p:cNvSpPr>
                  <a:spLocks/>
                </p:cNvSpPr>
                <p:nvPr/>
              </p:nvSpPr>
              <p:spPr bwMode="auto">
                <a:xfrm>
                  <a:off x="6253656" y="4206843"/>
                  <a:ext cx="71438" cy="371475"/>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5" name="Freeform 120"/>
                <p:cNvSpPr>
                  <a:spLocks/>
                </p:cNvSpPr>
                <p:nvPr/>
              </p:nvSpPr>
              <p:spPr bwMode="auto">
                <a:xfrm>
                  <a:off x="6336206" y="4206843"/>
                  <a:ext cx="69850" cy="371475"/>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3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4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5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5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52" name="Freeform 139"/>
                <p:cNvSpPr>
                  <a:spLocks/>
                </p:cNvSpPr>
                <p:nvPr/>
              </p:nvSpPr>
              <p:spPr bwMode="auto">
                <a:xfrm>
                  <a:off x="6218731" y="4008405"/>
                  <a:ext cx="217488" cy="238125"/>
                </a:xfrm>
                <a:custGeom>
                  <a:avLst/>
                  <a:gdLst>
                    <a:gd name="T0" fmla="*/ 131 w 137"/>
                    <a:gd name="T1" fmla="*/ 150 h 150"/>
                    <a:gd name="T2" fmla="*/ 6 w 137"/>
                    <a:gd name="T3" fmla="*/ 150 h 150"/>
                    <a:gd name="T4" fmla="*/ 0 w 137"/>
                    <a:gd name="T5" fmla="*/ 0 h 150"/>
                    <a:gd name="T6" fmla="*/ 137 w 137"/>
                    <a:gd name="T7" fmla="*/ 0 h 150"/>
                    <a:gd name="T8" fmla="*/ 131 w 137"/>
                    <a:gd name="T9" fmla="*/ 150 h 150"/>
                  </a:gdLst>
                  <a:ahLst/>
                  <a:cxnLst>
                    <a:cxn ang="0">
                      <a:pos x="T0" y="T1"/>
                    </a:cxn>
                    <a:cxn ang="0">
                      <a:pos x="T2" y="T3"/>
                    </a:cxn>
                    <a:cxn ang="0">
                      <a:pos x="T4" y="T5"/>
                    </a:cxn>
                    <a:cxn ang="0">
                      <a:pos x="T6" y="T7"/>
                    </a:cxn>
                    <a:cxn ang="0">
                      <a:pos x="T8" y="T9"/>
                    </a:cxn>
                  </a:cxnLst>
                  <a:rect l="0" t="0" r="r" b="b"/>
                  <a:pathLst>
                    <a:path w="137" h="150">
                      <a:moveTo>
                        <a:pt x="131" y="150"/>
                      </a:moveTo>
                      <a:lnTo>
                        <a:pt x="6" y="150"/>
                      </a:lnTo>
                      <a:lnTo>
                        <a:pt x="0" y="0"/>
                      </a:lnTo>
                      <a:lnTo>
                        <a:pt x="137" y="0"/>
                      </a:lnTo>
                      <a:lnTo>
                        <a:pt x="131" y="15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B4009E"/>
                    </a:solidFill>
                    <a:latin typeface="Segoe UI"/>
                    <a:cs typeface="+mn-cs"/>
                  </a:endParaRPr>
                </a:p>
              </p:txBody>
            </p:sp>
            <p:sp>
              <p:nvSpPr>
                <p:cNvPr id="153" name="Oval 170"/>
                <p:cNvSpPr>
                  <a:spLocks noChangeArrowheads="1"/>
                </p:cNvSpPr>
                <p:nvPr/>
              </p:nvSpPr>
              <p:spPr bwMode="auto">
                <a:xfrm>
                  <a:off x="6263181" y="3486117"/>
                  <a:ext cx="3175"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54" name="Oval 171"/>
                <p:cNvSpPr>
                  <a:spLocks noChangeArrowheads="1"/>
                </p:cNvSpPr>
                <p:nvPr/>
              </p:nvSpPr>
              <p:spPr bwMode="auto">
                <a:xfrm>
                  <a:off x="6385419" y="3486117"/>
                  <a:ext cx="4763"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grpSp>
      </p:grpSp>
      <p:grpSp>
        <p:nvGrpSpPr>
          <p:cNvPr id="158" name="Group 157"/>
          <p:cNvGrpSpPr/>
          <p:nvPr/>
        </p:nvGrpSpPr>
        <p:grpSpPr>
          <a:xfrm>
            <a:off x="526502" y="3778832"/>
            <a:ext cx="1903647" cy="626270"/>
            <a:chOff x="8950455" y="380415"/>
            <a:chExt cx="2913486" cy="958491"/>
          </a:xfrm>
        </p:grpSpPr>
        <p:sp>
          <p:nvSpPr>
            <p:cNvPr id="11" name="Rectangle 10"/>
            <p:cNvSpPr/>
            <p:nvPr/>
          </p:nvSpPr>
          <p:spPr bwMode="auto">
            <a:xfrm>
              <a:off x="8950455" y="380415"/>
              <a:ext cx="2592394" cy="95849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Segoe UI"/>
                  <a:cs typeface="Segoe Pro"/>
                </a:rPr>
                <a:t>Detect &amp; debug the errors in my apps</a:t>
              </a:r>
            </a:p>
          </p:txBody>
        </p:sp>
        <p:sp>
          <p:nvSpPr>
            <p:cNvPr id="155" name="Right Triangle 154"/>
            <p:cNvSpPr/>
            <p:nvPr/>
          </p:nvSpPr>
          <p:spPr bwMode="auto">
            <a:xfrm rot="10800000" flipH="1">
              <a:off x="11530113" y="914542"/>
              <a:ext cx="333828"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9" name="Group 158"/>
          <p:cNvGrpSpPr/>
          <p:nvPr/>
        </p:nvGrpSpPr>
        <p:grpSpPr>
          <a:xfrm>
            <a:off x="743914" y="2749342"/>
            <a:ext cx="2067404" cy="685667"/>
            <a:chOff x="8683483" y="289511"/>
            <a:chExt cx="3164113" cy="1049396"/>
          </a:xfrm>
        </p:grpSpPr>
        <p:sp>
          <p:nvSpPr>
            <p:cNvPr id="160" name="Rectangle 159"/>
            <p:cNvSpPr/>
            <p:nvPr/>
          </p:nvSpPr>
          <p:spPr bwMode="auto">
            <a:xfrm>
              <a:off x="8683483" y="289511"/>
              <a:ext cx="2859365"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Segoe UI"/>
                  <a:cs typeface="Segoe Pro"/>
                </a:rPr>
                <a:t>Understand &amp; optimize performance of my app</a:t>
              </a:r>
            </a:p>
          </p:txBody>
        </p:sp>
        <p:sp>
          <p:nvSpPr>
            <p:cNvPr id="161" name="Right Triangle 160"/>
            <p:cNvSpPr/>
            <p:nvPr/>
          </p:nvSpPr>
          <p:spPr bwMode="auto">
            <a:xfrm rot="5400000" flipH="1">
              <a:off x="11513768" y="870809"/>
              <a:ext cx="333827"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3" name="Group 162"/>
          <p:cNvGrpSpPr/>
          <p:nvPr/>
        </p:nvGrpSpPr>
        <p:grpSpPr>
          <a:xfrm>
            <a:off x="2946812" y="2047223"/>
            <a:ext cx="2065823" cy="903787"/>
            <a:chOff x="8381155" y="289511"/>
            <a:chExt cx="3161694" cy="1383224"/>
          </a:xfrm>
        </p:grpSpPr>
        <p:sp>
          <p:nvSpPr>
            <p:cNvPr id="164" name="Rectangle 163"/>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Segoe UI"/>
                  <a:cs typeface="Segoe Pro"/>
                </a:rPr>
                <a:t>Diagnose problems across my app, VMs, networks, and PaaS services</a:t>
              </a:r>
            </a:p>
          </p:txBody>
        </p:sp>
        <p:sp>
          <p:nvSpPr>
            <p:cNvPr id="165" name="Right Triangle 164"/>
            <p:cNvSpPr/>
            <p:nvPr/>
          </p:nvSpPr>
          <p:spPr bwMode="auto">
            <a:xfrm rot="16200000" flipH="1">
              <a:off x="9036961"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6" name="Group 165"/>
          <p:cNvGrpSpPr/>
          <p:nvPr/>
        </p:nvGrpSpPr>
        <p:grpSpPr>
          <a:xfrm>
            <a:off x="5301321" y="2184524"/>
            <a:ext cx="2065823" cy="903787"/>
            <a:chOff x="8381155" y="289511"/>
            <a:chExt cx="3161694" cy="1383224"/>
          </a:xfrm>
        </p:grpSpPr>
        <p:sp>
          <p:nvSpPr>
            <p:cNvPr id="167" name="Rectangle 166"/>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Segoe UI"/>
                  <a:cs typeface="Segoe Pro"/>
                </a:rPr>
                <a:t>Show exec dashboards of application SLAs &amp; KPIs</a:t>
              </a:r>
            </a:p>
          </p:txBody>
        </p:sp>
        <p:sp>
          <p:nvSpPr>
            <p:cNvPr id="168" name="Right Triangle 167"/>
            <p:cNvSpPr/>
            <p:nvPr/>
          </p:nvSpPr>
          <p:spPr bwMode="auto">
            <a:xfrm rot="5400000">
              <a:off x="8765362"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9" name="Group 168"/>
          <p:cNvGrpSpPr/>
          <p:nvPr/>
        </p:nvGrpSpPr>
        <p:grpSpPr>
          <a:xfrm>
            <a:off x="6658652" y="3049799"/>
            <a:ext cx="2220575" cy="698050"/>
            <a:chOff x="8047327" y="270559"/>
            <a:chExt cx="3398538" cy="1068348"/>
          </a:xfrm>
        </p:grpSpPr>
        <p:sp>
          <p:nvSpPr>
            <p:cNvPr id="170" name="Rectangle 169"/>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Segoe UI"/>
                  <a:cs typeface="Segoe Pro"/>
                </a:rPr>
                <a:t>Track usage, engagement &amp; retention of my app</a:t>
              </a:r>
            </a:p>
          </p:txBody>
        </p:sp>
        <p:sp>
          <p:nvSpPr>
            <p:cNvPr id="171" name="Right Triangle 170"/>
            <p:cNvSpPr/>
            <p:nvPr/>
          </p:nvSpPr>
          <p:spPr bwMode="auto">
            <a:xfrm rot="16200000">
              <a:off x="8047326" y="430071"/>
              <a:ext cx="333829"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489DA2F6-38D9-4C9B-98D0-03AE9A37A424}"/>
              </a:ext>
            </a:extLst>
          </p:cNvPr>
          <p:cNvGrpSpPr/>
          <p:nvPr/>
        </p:nvGrpSpPr>
        <p:grpSpPr>
          <a:xfrm>
            <a:off x="7287160" y="4174781"/>
            <a:ext cx="1625554" cy="598004"/>
            <a:chOff x="8062763" y="270559"/>
            <a:chExt cx="3383102" cy="1068348"/>
          </a:xfrm>
        </p:grpSpPr>
        <p:sp>
          <p:nvSpPr>
            <p:cNvPr id="173" name="Rectangle 172">
              <a:extLst>
                <a:ext uri="{FF2B5EF4-FFF2-40B4-BE49-F238E27FC236}">
                  <a16:creationId xmlns:a16="http://schemas.microsoft.com/office/drawing/2014/main" id="{998A5AE1-94BD-4A4C-9E7D-5A09E8D42B0D}"/>
                </a:ext>
              </a:extLst>
            </p:cNvPr>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99314" fontAlgn="auto">
                <a:lnSpc>
                  <a:spcPct val="90000"/>
                </a:lnSpc>
                <a:spcBef>
                  <a:spcPts val="0"/>
                </a:spcBef>
                <a:spcAft>
                  <a:spcPts val="459"/>
                </a:spcAft>
                <a:buSzPct val="90000"/>
              </a:pPr>
              <a:r>
                <a:rPr lang="en-US" sz="1200" b="0" dirty="0">
                  <a:solidFill>
                    <a:srgbClr val="0078D7"/>
                  </a:solidFill>
                  <a:latin typeface="Segoe UI"/>
                  <a:cs typeface="Segoe Pro"/>
                </a:rPr>
                <a:t>Is there is a security threat!!!!!</a:t>
              </a:r>
            </a:p>
          </p:txBody>
        </p:sp>
        <p:sp>
          <p:nvSpPr>
            <p:cNvPr id="174" name="Right Triangle 173">
              <a:extLst>
                <a:ext uri="{FF2B5EF4-FFF2-40B4-BE49-F238E27FC236}">
                  <a16:creationId xmlns:a16="http://schemas.microsoft.com/office/drawing/2014/main" id="{8D4342CA-5334-4828-9A2A-40DD92D5B2C4}"/>
                </a:ext>
              </a:extLst>
            </p:cNvPr>
            <p:cNvSpPr/>
            <p:nvPr/>
          </p:nvSpPr>
          <p:spPr bwMode="auto">
            <a:xfrm rot="10987962">
              <a:off x="8062763" y="460602"/>
              <a:ext cx="333829"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030" name="Picture 6" descr="Image result for mustache">
            <a:extLst>
              <a:ext uri="{FF2B5EF4-FFF2-40B4-BE49-F238E27FC236}">
                <a16:creationId xmlns:a16="http://schemas.microsoft.com/office/drawing/2014/main" id="{E76CB2D7-3F82-4137-A331-F1048B05C319}"/>
              </a:ext>
            </a:extLst>
          </p:cNvPr>
          <p:cNvPicPr>
            <a:picLocks noChangeAspect="1" noChangeArrowheads="1"/>
          </p:cNvPicPr>
          <p:nvPr/>
        </p:nvPicPr>
        <p:blipFill>
          <a:blip r:embed="rId3" cstate="email">
            <a:biLevel thresh="7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6505887" y="3820754"/>
            <a:ext cx="554857" cy="554857"/>
          </a:xfrm>
          <a:prstGeom prst="rect">
            <a:avLst/>
          </a:prstGeom>
          <a:solidFill>
            <a:schemeClr val="accent1">
              <a:alpha val="0"/>
            </a:schemeClr>
          </a:solidFill>
        </p:spPr>
      </p:pic>
    </p:spTree>
    <p:extLst>
      <p:ext uri="{BB962C8B-B14F-4D97-AF65-F5344CB8AC3E}">
        <p14:creationId xmlns:p14="http://schemas.microsoft.com/office/powerpoint/2010/main" val="1521297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750"/>
                                        <p:tgtEl>
                                          <p:spTgt spid="15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fade">
                                      <p:cBhvr>
                                        <p:cTn id="11" dur="750"/>
                                        <p:tgtEl>
                                          <p:spTgt spid="1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fade">
                                      <p:cBhvr>
                                        <p:cTn id="15" dur="750"/>
                                        <p:tgtEl>
                                          <p:spTgt spid="163"/>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750"/>
                                        <p:tgtEl>
                                          <p:spTgt spid="16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750"/>
                                        <p:tgtEl>
                                          <p:spTgt spid="169"/>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850"/>
                                        <p:tgtEl>
                                          <p:spTgt spid="17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850"/>
                                        <p:tgtEl>
                                          <p:spTgt spid="64"/>
                                        </p:tgtEl>
                                      </p:cBhvr>
                                    </p:animEffect>
                                  </p:childTnLst>
                                </p:cTn>
                              </p:par>
                              <p:par>
                                <p:cTn id="31" presetID="10"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fade">
                                      <p:cBhvr>
                                        <p:cTn id="33" dur="85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772739" y="1667836"/>
            <a:ext cx="5250299" cy="3157788"/>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505050"/>
                </a:solidFill>
                <a:latin typeface="Segoe UI" panose="020B0502040204020203" pitchFamily="34" charset="0"/>
              </a:rPr>
              <a:t>Collect and correlate data from multiple sources</a:t>
            </a:r>
          </a:p>
          <a:p>
            <a:r>
              <a:rPr lang="en-US" sz="1800" dirty="0">
                <a:solidFill>
                  <a:srgbClr val="505050"/>
                </a:solidFill>
                <a:latin typeface="Segoe UI" panose="020B0502040204020203" pitchFamily="34" charset="0"/>
              </a:rPr>
              <a:t>Collect and analyze Azure activity logs</a:t>
            </a:r>
          </a:p>
          <a:p>
            <a:r>
              <a:rPr lang="en-US" sz="1800" dirty="0">
                <a:solidFill>
                  <a:srgbClr val="505050"/>
                </a:solidFill>
                <a:latin typeface="Segoe UI" panose="020B0502040204020203" pitchFamily="34" charset="0"/>
              </a:rPr>
              <a:t>Customize dashboards to focus on what matters most to you</a:t>
            </a:r>
          </a:p>
          <a:p>
            <a:r>
              <a:rPr lang="en-US" sz="1800" dirty="0">
                <a:solidFill>
                  <a:srgbClr val="505050"/>
                </a:solidFill>
                <a:latin typeface="Segoe UI" panose="020B0502040204020203" pitchFamily="34" charset="0"/>
              </a:rPr>
              <a:t>Perform rich data exploration with interactive queries</a:t>
            </a:r>
          </a:p>
          <a:p>
            <a:r>
              <a:rPr lang="en-US" sz="1800" dirty="0">
                <a:solidFill>
                  <a:srgbClr val="505050"/>
                </a:solidFill>
                <a:latin typeface="Segoe UI" panose="020B0502040204020203" pitchFamily="34" charset="0"/>
              </a:rPr>
              <a:t>Use smart analytics powered by machine learning</a:t>
            </a:r>
          </a:p>
          <a:p>
            <a:r>
              <a:rPr lang="en-US" sz="1800" dirty="0">
                <a:solidFill>
                  <a:srgbClr val="505050"/>
                </a:solidFill>
                <a:latin typeface="Segoe UI" panose="020B0502040204020203" pitchFamily="34" charset="0"/>
              </a:rPr>
              <a:t>Turn insights into action with built-in notification and automation</a:t>
            </a:r>
          </a:p>
          <a:p>
            <a:endParaRPr lang="en-US" sz="1800" dirty="0">
              <a:solidFill>
                <a:srgbClr val="5F5F5F">
                  <a:alpha val="99000"/>
                </a:srgbClr>
              </a:solidFill>
              <a:latin typeface="Segoe UI"/>
            </a:endParaRPr>
          </a:p>
          <a:p>
            <a:pPr marL="2381" indent="0">
              <a:lnSpc>
                <a:spcPct val="100000"/>
              </a:lnSpc>
              <a:buNone/>
            </a:pPr>
            <a:endParaRPr lang="en-US" sz="18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Log Analytics</a:t>
            </a:r>
          </a:p>
        </p:txBody>
      </p:sp>
      <p:sp>
        <p:nvSpPr>
          <p:cNvPr id="4" name="Text Placeholder 3">
            <a:extLst>
              <a:ext uri="{FF2B5EF4-FFF2-40B4-BE49-F238E27FC236}">
                <a16:creationId xmlns:a16="http://schemas.microsoft.com/office/drawing/2014/main" id="{23D79F33-444D-43CD-8CFE-7A3421750263}"/>
              </a:ext>
            </a:extLst>
          </p:cNvPr>
          <p:cNvSpPr>
            <a:spLocks noGrp="1"/>
          </p:cNvSpPr>
          <p:nvPr>
            <p:ph type="body" sz="quarter" idx="10"/>
          </p:nvPr>
        </p:nvSpPr>
        <p:spPr/>
        <p:txBody>
          <a:bodyPr/>
          <a:lstStyle/>
          <a:p>
            <a:r>
              <a:rPr lang="en-US" dirty="0">
                <a:hlinkClick r:id="rId3"/>
              </a:rPr>
              <a:t>https://docs.microsoft.com/en-us/azure/log-analytics/log-analytics-overview</a:t>
            </a:r>
            <a:endParaRPr lang="en-US" dirty="0"/>
          </a:p>
          <a:p>
            <a:endParaRPr lang="en-US" dirty="0"/>
          </a:p>
        </p:txBody>
      </p:sp>
      <p:pic>
        <p:nvPicPr>
          <p:cNvPr id="2050" name="Picture 2" descr="https://azurecomcdn.azureedge.net/cvt-0977e077c364093de92527097be01c8146690f9a69e7b78112c7db59e9f730c8/images/page/services/operational-insights/00-overview.png">
            <a:extLst>
              <a:ext uri="{FF2B5EF4-FFF2-40B4-BE49-F238E27FC236}">
                <a16:creationId xmlns:a16="http://schemas.microsoft.com/office/drawing/2014/main" id="{C590A83E-3F81-4DB3-BAF5-CCE992A4642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61188" y="1817980"/>
            <a:ext cx="2250281"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comcdn.azureedge.net/cvt-3fc01a0e37054acaf8f55d320dae6fcc78c149ce68244e35321c217d57b656e5/images/page/services/operational-insights/turn-insights.png">
            <a:extLst>
              <a:ext uri="{FF2B5EF4-FFF2-40B4-BE49-F238E27FC236}">
                <a16:creationId xmlns:a16="http://schemas.microsoft.com/office/drawing/2014/main" id="{CC9B1064-A517-4188-87C3-6C3CE882BF8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981941" y="4254096"/>
            <a:ext cx="1657350" cy="1707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276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6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5012</Words>
  <Application>Microsoft Office PowerPoint</Application>
  <PresentationFormat>On-screen Show (4:3)</PresentationFormat>
  <Paragraphs>615</Paragraphs>
  <Slides>43</Slides>
  <Notes>40</Notes>
  <HiddenSlides>0</HiddenSlides>
  <MMClips>0</MMClips>
  <ScaleCrop>false</ScaleCrop>
  <HeadingPairs>
    <vt:vector size="6" baseType="variant">
      <vt:variant>
        <vt:lpstr>Fonts Used</vt:lpstr>
      </vt:variant>
      <vt:variant>
        <vt:i4>19</vt:i4>
      </vt:variant>
      <vt:variant>
        <vt:lpstr>Theme</vt:lpstr>
      </vt:variant>
      <vt:variant>
        <vt:i4>5</vt:i4>
      </vt:variant>
      <vt:variant>
        <vt:lpstr>Slide Titles</vt:lpstr>
      </vt:variant>
      <vt:variant>
        <vt:i4>43</vt:i4>
      </vt:variant>
    </vt:vector>
  </HeadingPairs>
  <TitlesOfParts>
    <vt:vector size="67" baseType="lpstr">
      <vt:lpstr>Calibri Light</vt:lpstr>
      <vt:lpstr>Times New Roman</vt:lpstr>
      <vt:lpstr>MS PGothic</vt:lpstr>
      <vt:lpstr>Segoe UI Bold</vt:lpstr>
      <vt:lpstr>Mangal</vt:lpstr>
      <vt:lpstr>Consolas</vt:lpstr>
      <vt:lpstr>Segoe UI (Body)</vt:lpstr>
      <vt:lpstr>Courier New</vt:lpstr>
      <vt:lpstr>Segoe Semibold</vt:lpstr>
      <vt:lpstr>Wingdings</vt:lpstr>
      <vt:lpstr>Segoe UI Symbol</vt:lpstr>
      <vt:lpstr>Segoe UI Light</vt:lpstr>
      <vt:lpstr>Segoe UI</vt:lpstr>
      <vt:lpstr>Segoe Pro</vt:lpstr>
      <vt:lpstr>Segoe UI Semibold</vt:lpstr>
      <vt:lpstr>Segoe UI Semilight</vt:lpstr>
      <vt:lpstr>Calibri</vt:lpstr>
      <vt:lpstr>Arial</vt:lpstr>
      <vt:lpstr>Verdana</vt:lpstr>
      <vt:lpstr>NG_MOC_Core_ModuleNew2</vt:lpstr>
      <vt:lpstr>16_NG_MOC_Core_ModuleNew2</vt:lpstr>
      <vt:lpstr>2_COLOR TEMPLATE</vt:lpstr>
      <vt:lpstr>2_Office Theme</vt:lpstr>
      <vt:lpstr>Office Theme</vt:lpstr>
      <vt:lpstr>Exam 70-535 Architecting Microsoft Azure Solutions </vt:lpstr>
      <vt:lpstr>Design for Operations</vt:lpstr>
      <vt:lpstr>Design for Operations (10-15%)</vt:lpstr>
      <vt:lpstr>PowerPoint Presentation</vt:lpstr>
      <vt:lpstr>Azure is a cloud partnership</vt:lpstr>
      <vt:lpstr>Monitoring and Alerting</vt:lpstr>
      <vt:lpstr>Design an application monitoring and alerting strategy</vt:lpstr>
      <vt:lpstr>What does visibility mean to you?</vt:lpstr>
      <vt:lpstr>Log Analytics</vt:lpstr>
      <vt:lpstr>Azure Monitor</vt:lpstr>
      <vt:lpstr>Azure Application Insights</vt:lpstr>
      <vt:lpstr>Azure Application Insights</vt:lpstr>
      <vt:lpstr>Azure Application Insights</vt:lpstr>
      <vt:lpstr>Azure Application Insights</vt:lpstr>
      <vt:lpstr>Application Insights Ecosystem</vt:lpstr>
      <vt:lpstr>Design a platform monitoring and alerting strategy</vt:lpstr>
      <vt:lpstr>Full set of cloud management capabilities</vt:lpstr>
      <vt:lpstr>Security Center</vt:lpstr>
      <vt:lpstr>Azure Advisor</vt:lpstr>
      <vt:lpstr>Network Watcher</vt:lpstr>
      <vt:lpstr>Architecture</vt:lpstr>
      <vt:lpstr>Design an operations automation strategy</vt:lpstr>
      <vt:lpstr>Azure Automation</vt:lpstr>
      <vt:lpstr>Which to use?  </vt:lpstr>
      <vt:lpstr>Chef &amp; Puppet</vt:lpstr>
      <vt:lpstr>Desired State Configuration (DSC)</vt:lpstr>
      <vt:lpstr>Azure Event Grid</vt:lpstr>
      <vt:lpstr>Manage all events in one place</vt:lpstr>
      <vt:lpstr>Scenarios</vt:lpstr>
      <vt:lpstr>Create a standalone Azure Automation account</vt:lpstr>
      <vt:lpstr>Appendix</vt:lpstr>
      <vt:lpstr>OMS Services</vt:lpstr>
      <vt:lpstr>Application Insights</vt:lpstr>
      <vt:lpstr>Application Map (Insights)</vt:lpstr>
      <vt:lpstr>Application Map (Insights)</vt:lpstr>
      <vt:lpstr>OMS Services – Log Analytics</vt:lpstr>
      <vt:lpstr>OMS Services – Process Automation</vt:lpstr>
      <vt:lpstr>OMS Services – Security And Compliance</vt:lpstr>
      <vt:lpstr>Azure Monitoring</vt:lpstr>
      <vt:lpstr>Supported workloads</vt:lpstr>
      <vt:lpstr>PowerPoint Presentation</vt:lpstr>
      <vt:lpstr>PowerShell for automation</vt:lpstr>
      <vt:lpstr>Azure Automation Use Cases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2018-06-14T11:57:04Z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